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518" r:id="rId2"/>
    <p:sldId id="502" r:id="rId3"/>
    <p:sldId id="524" r:id="rId4"/>
    <p:sldId id="525" r:id="rId5"/>
    <p:sldId id="506" r:id="rId6"/>
    <p:sldId id="545" r:id="rId7"/>
    <p:sldId id="546" r:id="rId8"/>
    <p:sldId id="507" r:id="rId9"/>
    <p:sldId id="521" r:id="rId10"/>
    <p:sldId id="529" r:id="rId11"/>
    <p:sldId id="504" r:id="rId12"/>
    <p:sldId id="528" r:id="rId13"/>
    <p:sldId id="540" r:id="rId14"/>
    <p:sldId id="541" r:id="rId15"/>
    <p:sldId id="523" r:id="rId16"/>
    <p:sldId id="542" r:id="rId17"/>
    <p:sldId id="543" r:id="rId18"/>
    <p:sldId id="499" r:id="rId19"/>
    <p:sldId id="536" r:id="rId20"/>
    <p:sldId id="526" r:id="rId21"/>
    <p:sldId id="527" r:id="rId22"/>
    <p:sldId id="530" r:id="rId23"/>
    <p:sldId id="537" r:id="rId24"/>
  </p:sldIdLst>
  <p:sldSz cx="9144000" cy="6858000" type="screen4x3"/>
  <p:notesSz cx="6807200" cy="9939338"/>
  <p:defaultTextStyle>
    <a:defPPr>
      <a:defRPr lang="ja-JP"/>
    </a:defPPr>
    <a:lvl1pPr marL="0" algn="l" defTabSz="909278" rtl="0" eaLnBrk="1" latinLnBrk="0" hangingPunct="1">
      <a:defRPr kumimoji="1" sz="1800" kern="1200">
        <a:solidFill>
          <a:schemeClr val="tx1"/>
        </a:solidFill>
        <a:latin typeface="+mn-lt"/>
        <a:ea typeface="+mn-ea"/>
        <a:cs typeface="+mn-cs"/>
      </a:defRPr>
    </a:lvl1pPr>
    <a:lvl2pPr marL="454633" algn="l" defTabSz="909278" rtl="0" eaLnBrk="1" latinLnBrk="0" hangingPunct="1">
      <a:defRPr kumimoji="1" sz="1800" kern="1200">
        <a:solidFill>
          <a:schemeClr val="tx1"/>
        </a:solidFill>
        <a:latin typeface="+mn-lt"/>
        <a:ea typeface="+mn-ea"/>
        <a:cs typeface="+mn-cs"/>
      </a:defRPr>
    </a:lvl2pPr>
    <a:lvl3pPr marL="909278" algn="l" defTabSz="909278" rtl="0" eaLnBrk="1" latinLnBrk="0" hangingPunct="1">
      <a:defRPr kumimoji="1" sz="1800" kern="1200">
        <a:solidFill>
          <a:schemeClr val="tx1"/>
        </a:solidFill>
        <a:latin typeface="+mn-lt"/>
        <a:ea typeface="+mn-ea"/>
        <a:cs typeface="+mn-cs"/>
      </a:defRPr>
    </a:lvl3pPr>
    <a:lvl4pPr marL="1363916" algn="l" defTabSz="909278" rtl="0" eaLnBrk="1" latinLnBrk="0" hangingPunct="1">
      <a:defRPr kumimoji="1" sz="1800" kern="1200">
        <a:solidFill>
          <a:schemeClr val="tx1"/>
        </a:solidFill>
        <a:latin typeface="+mn-lt"/>
        <a:ea typeface="+mn-ea"/>
        <a:cs typeface="+mn-cs"/>
      </a:defRPr>
    </a:lvl4pPr>
    <a:lvl5pPr marL="1818554" algn="l" defTabSz="909278" rtl="0" eaLnBrk="1" latinLnBrk="0" hangingPunct="1">
      <a:defRPr kumimoji="1" sz="1800" kern="1200">
        <a:solidFill>
          <a:schemeClr val="tx1"/>
        </a:solidFill>
        <a:latin typeface="+mn-lt"/>
        <a:ea typeface="+mn-ea"/>
        <a:cs typeface="+mn-cs"/>
      </a:defRPr>
    </a:lvl5pPr>
    <a:lvl6pPr marL="2273191" algn="l" defTabSz="909278" rtl="0" eaLnBrk="1" latinLnBrk="0" hangingPunct="1">
      <a:defRPr kumimoji="1" sz="1800" kern="1200">
        <a:solidFill>
          <a:schemeClr val="tx1"/>
        </a:solidFill>
        <a:latin typeface="+mn-lt"/>
        <a:ea typeface="+mn-ea"/>
        <a:cs typeface="+mn-cs"/>
      </a:defRPr>
    </a:lvl6pPr>
    <a:lvl7pPr marL="2727834" algn="l" defTabSz="909278" rtl="0" eaLnBrk="1" latinLnBrk="0" hangingPunct="1">
      <a:defRPr kumimoji="1" sz="1800" kern="1200">
        <a:solidFill>
          <a:schemeClr val="tx1"/>
        </a:solidFill>
        <a:latin typeface="+mn-lt"/>
        <a:ea typeface="+mn-ea"/>
        <a:cs typeface="+mn-cs"/>
      </a:defRPr>
    </a:lvl7pPr>
    <a:lvl8pPr marL="3182473" algn="l" defTabSz="909278" rtl="0" eaLnBrk="1" latinLnBrk="0" hangingPunct="1">
      <a:defRPr kumimoji="1" sz="1800" kern="1200">
        <a:solidFill>
          <a:schemeClr val="tx1"/>
        </a:solidFill>
        <a:latin typeface="+mn-lt"/>
        <a:ea typeface="+mn-ea"/>
        <a:cs typeface="+mn-cs"/>
      </a:defRPr>
    </a:lvl8pPr>
    <a:lvl9pPr marL="3637109" algn="l" defTabSz="909278"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659" userDrawn="1">
          <p15:clr>
            <a:srgbClr val="A4A3A4"/>
          </p15:clr>
        </p15:guide>
        <p15:guide id="3" pos="2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403"/>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5" autoAdjust="0"/>
    <p:restoredTop sz="94932" autoAdjust="0"/>
  </p:normalViewPr>
  <p:slideViewPr>
    <p:cSldViewPr>
      <p:cViewPr varScale="1">
        <p:scale>
          <a:sx n="108" d="100"/>
          <a:sy n="108" d="100"/>
        </p:scale>
        <p:origin x="1960" y="192"/>
      </p:cViewPr>
      <p:guideLst>
        <p:guide orient="horz" pos="2160"/>
        <p:guide pos="2659"/>
        <p:guide pos="2881"/>
      </p:guideLst>
    </p:cSldViewPr>
  </p:slideViewPr>
  <p:outlineViewPr>
    <p:cViewPr>
      <p:scale>
        <a:sx n="33" d="100"/>
        <a:sy n="33" d="100"/>
      </p:scale>
      <p:origin x="0" y="924"/>
    </p:cViewPr>
  </p:outlineViewPr>
  <p:notesTextViewPr>
    <p:cViewPr>
      <p:scale>
        <a:sx n="125" d="100"/>
        <a:sy n="125" d="100"/>
      </p:scale>
      <p:origin x="0" y="0"/>
    </p:cViewPr>
  </p:notesTextViewPr>
  <p:sorterViewPr>
    <p:cViewPr varScale="1">
      <p:scale>
        <a:sx n="1" d="1"/>
        <a:sy n="1" d="1"/>
      </p:scale>
      <p:origin x="0" y="-65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6BB731-54FB-DA4F-91AA-F091147CAD27}" type="doc">
      <dgm:prSet loTypeId="urn:microsoft.com/office/officeart/2005/8/layout/cycle1" loCatId="" qsTypeId="urn:microsoft.com/office/officeart/2005/8/quickstyle/simple4" qsCatId="simple" csTypeId="urn:microsoft.com/office/officeart/2005/8/colors/accent1_2" csCatId="accent1" phldr="0"/>
      <dgm:spPr/>
      <dgm:t>
        <a:bodyPr/>
        <a:lstStyle/>
        <a:p>
          <a:endParaRPr kumimoji="1" lang="ja-JP" altLang="en-US"/>
        </a:p>
      </dgm:t>
    </dgm:pt>
    <dgm:pt modelId="{6E9406D1-5FA7-FA47-8DDE-6D56BBD4D610}">
      <dgm:prSet phldrT="[テキスト]" phldr="1"/>
      <dgm:spPr/>
      <dgm:t>
        <a:bodyPr/>
        <a:lstStyle/>
        <a:p>
          <a:endParaRPr kumimoji="1" lang="ja-JP" altLang="en-US"/>
        </a:p>
      </dgm:t>
    </dgm:pt>
    <dgm:pt modelId="{EB5E49D0-C8F2-D64F-BE91-94D865F53D57}" type="parTrans" cxnId="{1CA677D0-C1E6-BA46-96D1-D06C27AC99E6}">
      <dgm:prSet/>
      <dgm:spPr/>
      <dgm:t>
        <a:bodyPr/>
        <a:lstStyle/>
        <a:p>
          <a:endParaRPr kumimoji="1" lang="ja-JP" altLang="en-US"/>
        </a:p>
      </dgm:t>
    </dgm:pt>
    <dgm:pt modelId="{4AC44AC3-3073-654A-84C1-FA82587A6508}" type="sibTrans" cxnId="{1CA677D0-C1E6-BA46-96D1-D06C27AC99E6}">
      <dgm:prSet/>
      <dgm:spPr/>
      <dgm:t>
        <a:bodyPr/>
        <a:lstStyle/>
        <a:p>
          <a:endParaRPr kumimoji="1" lang="ja-JP" altLang="en-US"/>
        </a:p>
      </dgm:t>
    </dgm:pt>
    <dgm:pt modelId="{1181454C-0C29-AD4A-8453-18E1898B0D3A}">
      <dgm:prSet phldrT="[テキスト]" phldr="1"/>
      <dgm:spPr/>
      <dgm:t>
        <a:bodyPr/>
        <a:lstStyle/>
        <a:p>
          <a:endParaRPr kumimoji="1" lang="ja-JP" altLang="en-US"/>
        </a:p>
      </dgm:t>
    </dgm:pt>
    <dgm:pt modelId="{984A8CC2-4F26-2A4A-BB74-1968FA1E8A8D}" type="parTrans" cxnId="{C1C5929B-22FE-9C40-BC76-2CAF86083945}">
      <dgm:prSet/>
      <dgm:spPr/>
      <dgm:t>
        <a:bodyPr/>
        <a:lstStyle/>
        <a:p>
          <a:endParaRPr kumimoji="1" lang="ja-JP" altLang="en-US"/>
        </a:p>
      </dgm:t>
    </dgm:pt>
    <dgm:pt modelId="{8614DBDD-CA0A-9743-B84D-385D6015B3E2}" type="sibTrans" cxnId="{C1C5929B-22FE-9C40-BC76-2CAF86083945}">
      <dgm:prSet/>
      <dgm:spPr/>
      <dgm:t>
        <a:bodyPr/>
        <a:lstStyle/>
        <a:p>
          <a:endParaRPr kumimoji="1" lang="ja-JP" altLang="en-US"/>
        </a:p>
      </dgm:t>
    </dgm:pt>
    <dgm:pt modelId="{1F221266-1E48-5745-91C7-BC1B1843603D}">
      <dgm:prSet phldrT="[テキスト]" phldr="1"/>
      <dgm:spPr/>
      <dgm:t>
        <a:bodyPr/>
        <a:lstStyle/>
        <a:p>
          <a:endParaRPr kumimoji="1" lang="ja-JP" altLang="en-US"/>
        </a:p>
      </dgm:t>
    </dgm:pt>
    <dgm:pt modelId="{53FE4957-FCF5-2E4F-A556-6A1FEC8827EE}" type="parTrans" cxnId="{EC6E4721-A3E0-3F42-A240-C1336319F072}">
      <dgm:prSet/>
      <dgm:spPr/>
      <dgm:t>
        <a:bodyPr/>
        <a:lstStyle/>
        <a:p>
          <a:endParaRPr kumimoji="1" lang="ja-JP" altLang="en-US"/>
        </a:p>
      </dgm:t>
    </dgm:pt>
    <dgm:pt modelId="{ABC0E6D0-88B2-FF44-AF5D-638813697915}" type="sibTrans" cxnId="{EC6E4721-A3E0-3F42-A240-C1336319F072}">
      <dgm:prSet/>
      <dgm:spPr/>
      <dgm:t>
        <a:bodyPr/>
        <a:lstStyle/>
        <a:p>
          <a:endParaRPr kumimoji="1" lang="ja-JP" altLang="en-US"/>
        </a:p>
      </dgm:t>
    </dgm:pt>
    <dgm:pt modelId="{4E1EF740-2AB5-8B4E-BEB1-252DA40EE3C4}">
      <dgm:prSet phldrT="[テキスト]" phldr="1"/>
      <dgm:spPr/>
      <dgm:t>
        <a:bodyPr/>
        <a:lstStyle/>
        <a:p>
          <a:endParaRPr kumimoji="1" lang="ja-JP" altLang="en-US"/>
        </a:p>
      </dgm:t>
    </dgm:pt>
    <dgm:pt modelId="{591C7E28-D819-E04D-841F-6952C722CBEE}" type="parTrans" cxnId="{0CF820B9-F0FC-FD42-A3D3-9EB92AADB4C4}">
      <dgm:prSet/>
      <dgm:spPr/>
      <dgm:t>
        <a:bodyPr/>
        <a:lstStyle/>
        <a:p>
          <a:endParaRPr kumimoji="1" lang="ja-JP" altLang="en-US"/>
        </a:p>
      </dgm:t>
    </dgm:pt>
    <dgm:pt modelId="{4492B5CA-CF0B-404B-A88C-06931986F82E}" type="sibTrans" cxnId="{0CF820B9-F0FC-FD42-A3D3-9EB92AADB4C4}">
      <dgm:prSet/>
      <dgm:spPr/>
      <dgm:t>
        <a:bodyPr/>
        <a:lstStyle/>
        <a:p>
          <a:endParaRPr kumimoji="1" lang="ja-JP" altLang="en-US"/>
        </a:p>
      </dgm:t>
    </dgm:pt>
    <dgm:pt modelId="{FAA022CE-9873-204B-9B2E-CA166D0CF6C7}">
      <dgm:prSet phldrT="[テキスト]" phldr="1"/>
      <dgm:spPr/>
      <dgm:t>
        <a:bodyPr/>
        <a:lstStyle/>
        <a:p>
          <a:endParaRPr kumimoji="1" lang="ja-JP" altLang="en-US"/>
        </a:p>
      </dgm:t>
    </dgm:pt>
    <dgm:pt modelId="{F32C69FD-209D-6244-8E78-2569BFBE2E40}" type="parTrans" cxnId="{8C554A51-90B7-CE4F-85AB-76D7E3D43808}">
      <dgm:prSet/>
      <dgm:spPr/>
      <dgm:t>
        <a:bodyPr/>
        <a:lstStyle/>
        <a:p>
          <a:endParaRPr kumimoji="1" lang="ja-JP" altLang="en-US"/>
        </a:p>
      </dgm:t>
    </dgm:pt>
    <dgm:pt modelId="{E0937877-555E-A549-B36E-A0E0D1B5C396}" type="sibTrans" cxnId="{8C554A51-90B7-CE4F-85AB-76D7E3D43808}">
      <dgm:prSet/>
      <dgm:spPr/>
      <dgm:t>
        <a:bodyPr/>
        <a:lstStyle/>
        <a:p>
          <a:endParaRPr kumimoji="1" lang="ja-JP" altLang="en-US"/>
        </a:p>
      </dgm:t>
    </dgm:pt>
    <dgm:pt modelId="{D4E8FA28-00FC-2140-9072-5C09C14909B1}" type="pres">
      <dgm:prSet presAssocID="{3B6BB731-54FB-DA4F-91AA-F091147CAD27}" presName="cycle" presStyleCnt="0">
        <dgm:presLayoutVars>
          <dgm:dir/>
          <dgm:resizeHandles val="exact"/>
        </dgm:presLayoutVars>
      </dgm:prSet>
      <dgm:spPr/>
      <dgm:t>
        <a:bodyPr/>
        <a:lstStyle/>
        <a:p>
          <a:endParaRPr kumimoji="1" lang="ja-JP" altLang="en-US"/>
        </a:p>
      </dgm:t>
    </dgm:pt>
    <dgm:pt modelId="{1313E65B-9B9C-C040-8D8F-73E915C27FAC}" type="pres">
      <dgm:prSet presAssocID="{6E9406D1-5FA7-FA47-8DDE-6D56BBD4D610}" presName="dummy" presStyleCnt="0"/>
      <dgm:spPr/>
    </dgm:pt>
    <dgm:pt modelId="{C90F1155-2BA6-7F4C-B2AE-61B544180654}" type="pres">
      <dgm:prSet presAssocID="{6E9406D1-5FA7-FA47-8DDE-6D56BBD4D610}" presName="node" presStyleLbl="revTx" presStyleIdx="0" presStyleCnt="5">
        <dgm:presLayoutVars>
          <dgm:bulletEnabled val="1"/>
        </dgm:presLayoutVars>
      </dgm:prSet>
      <dgm:spPr/>
      <dgm:t>
        <a:bodyPr/>
        <a:lstStyle/>
        <a:p>
          <a:endParaRPr kumimoji="1" lang="ja-JP" altLang="en-US"/>
        </a:p>
      </dgm:t>
    </dgm:pt>
    <dgm:pt modelId="{D0B16BC4-32C0-FA4A-B010-95228DBBC0C1}" type="pres">
      <dgm:prSet presAssocID="{4AC44AC3-3073-654A-84C1-FA82587A6508}" presName="sibTrans" presStyleLbl="node1" presStyleIdx="0" presStyleCnt="5"/>
      <dgm:spPr/>
      <dgm:t>
        <a:bodyPr/>
        <a:lstStyle/>
        <a:p>
          <a:endParaRPr kumimoji="1" lang="ja-JP" altLang="en-US"/>
        </a:p>
      </dgm:t>
    </dgm:pt>
    <dgm:pt modelId="{AB040988-EBA5-3D41-9701-A668246BC3E8}" type="pres">
      <dgm:prSet presAssocID="{1181454C-0C29-AD4A-8453-18E1898B0D3A}" presName="dummy" presStyleCnt="0"/>
      <dgm:spPr/>
    </dgm:pt>
    <dgm:pt modelId="{E2ED36EE-3B8B-4341-ABC1-9F305BB34B66}" type="pres">
      <dgm:prSet presAssocID="{1181454C-0C29-AD4A-8453-18E1898B0D3A}" presName="node" presStyleLbl="revTx" presStyleIdx="1" presStyleCnt="5">
        <dgm:presLayoutVars>
          <dgm:bulletEnabled val="1"/>
        </dgm:presLayoutVars>
      </dgm:prSet>
      <dgm:spPr/>
      <dgm:t>
        <a:bodyPr/>
        <a:lstStyle/>
        <a:p>
          <a:endParaRPr kumimoji="1" lang="ja-JP" altLang="en-US"/>
        </a:p>
      </dgm:t>
    </dgm:pt>
    <dgm:pt modelId="{8022E3BD-44E5-9040-8166-4F3E268880C9}" type="pres">
      <dgm:prSet presAssocID="{8614DBDD-CA0A-9743-B84D-385D6015B3E2}" presName="sibTrans" presStyleLbl="node1" presStyleIdx="1" presStyleCnt="5"/>
      <dgm:spPr/>
      <dgm:t>
        <a:bodyPr/>
        <a:lstStyle/>
        <a:p>
          <a:endParaRPr kumimoji="1" lang="ja-JP" altLang="en-US"/>
        </a:p>
      </dgm:t>
    </dgm:pt>
    <dgm:pt modelId="{93F1F25D-1A15-7046-BB2E-1F507631E2DB}" type="pres">
      <dgm:prSet presAssocID="{1F221266-1E48-5745-91C7-BC1B1843603D}" presName="dummy" presStyleCnt="0"/>
      <dgm:spPr/>
    </dgm:pt>
    <dgm:pt modelId="{8D7C3332-0A70-EF41-8BBD-D71E5B437E6D}" type="pres">
      <dgm:prSet presAssocID="{1F221266-1E48-5745-91C7-BC1B1843603D}" presName="node" presStyleLbl="revTx" presStyleIdx="2" presStyleCnt="5">
        <dgm:presLayoutVars>
          <dgm:bulletEnabled val="1"/>
        </dgm:presLayoutVars>
      </dgm:prSet>
      <dgm:spPr/>
      <dgm:t>
        <a:bodyPr/>
        <a:lstStyle/>
        <a:p>
          <a:endParaRPr kumimoji="1" lang="ja-JP" altLang="en-US"/>
        </a:p>
      </dgm:t>
    </dgm:pt>
    <dgm:pt modelId="{91B58E13-0886-0140-AF25-C0491D000EA5}" type="pres">
      <dgm:prSet presAssocID="{ABC0E6D0-88B2-FF44-AF5D-638813697915}" presName="sibTrans" presStyleLbl="node1" presStyleIdx="2" presStyleCnt="5"/>
      <dgm:spPr/>
      <dgm:t>
        <a:bodyPr/>
        <a:lstStyle/>
        <a:p>
          <a:endParaRPr kumimoji="1" lang="ja-JP" altLang="en-US"/>
        </a:p>
      </dgm:t>
    </dgm:pt>
    <dgm:pt modelId="{6F02F3F6-2F9D-8B4E-8F31-92B2E0A59DBF}" type="pres">
      <dgm:prSet presAssocID="{4E1EF740-2AB5-8B4E-BEB1-252DA40EE3C4}" presName="dummy" presStyleCnt="0"/>
      <dgm:spPr/>
    </dgm:pt>
    <dgm:pt modelId="{984AEA3A-0D10-3741-BB2C-7DFB3C5E4F69}" type="pres">
      <dgm:prSet presAssocID="{4E1EF740-2AB5-8B4E-BEB1-252DA40EE3C4}" presName="node" presStyleLbl="revTx" presStyleIdx="3" presStyleCnt="5">
        <dgm:presLayoutVars>
          <dgm:bulletEnabled val="1"/>
        </dgm:presLayoutVars>
      </dgm:prSet>
      <dgm:spPr/>
      <dgm:t>
        <a:bodyPr/>
        <a:lstStyle/>
        <a:p>
          <a:endParaRPr kumimoji="1" lang="ja-JP" altLang="en-US"/>
        </a:p>
      </dgm:t>
    </dgm:pt>
    <dgm:pt modelId="{CDA245F2-9CFF-034C-8588-1271EB5563F4}" type="pres">
      <dgm:prSet presAssocID="{4492B5CA-CF0B-404B-A88C-06931986F82E}" presName="sibTrans" presStyleLbl="node1" presStyleIdx="3" presStyleCnt="5"/>
      <dgm:spPr/>
      <dgm:t>
        <a:bodyPr/>
        <a:lstStyle/>
        <a:p>
          <a:endParaRPr kumimoji="1" lang="ja-JP" altLang="en-US"/>
        </a:p>
      </dgm:t>
    </dgm:pt>
    <dgm:pt modelId="{E8E6BFAA-3A9C-AB41-A900-B981937B6171}" type="pres">
      <dgm:prSet presAssocID="{FAA022CE-9873-204B-9B2E-CA166D0CF6C7}" presName="dummy" presStyleCnt="0"/>
      <dgm:spPr/>
    </dgm:pt>
    <dgm:pt modelId="{F26204F4-6F89-DF4F-9854-9B2A8FD68FBC}" type="pres">
      <dgm:prSet presAssocID="{FAA022CE-9873-204B-9B2E-CA166D0CF6C7}" presName="node" presStyleLbl="revTx" presStyleIdx="4" presStyleCnt="5">
        <dgm:presLayoutVars>
          <dgm:bulletEnabled val="1"/>
        </dgm:presLayoutVars>
      </dgm:prSet>
      <dgm:spPr/>
      <dgm:t>
        <a:bodyPr/>
        <a:lstStyle/>
        <a:p>
          <a:endParaRPr kumimoji="1" lang="ja-JP" altLang="en-US"/>
        </a:p>
      </dgm:t>
    </dgm:pt>
    <dgm:pt modelId="{B2E31139-91D8-E142-B2C9-08BE2C4DE30A}" type="pres">
      <dgm:prSet presAssocID="{E0937877-555E-A549-B36E-A0E0D1B5C396}" presName="sibTrans" presStyleLbl="node1" presStyleIdx="4" presStyleCnt="5"/>
      <dgm:spPr/>
      <dgm:t>
        <a:bodyPr/>
        <a:lstStyle/>
        <a:p>
          <a:endParaRPr kumimoji="1" lang="ja-JP" altLang="en-US"/>
        </a:p>
      </dgm:t>
    </dgm:pt>
  </dgm:ptLst>
  <dgm:cxnLst>
    <dgm:cxn modelId="{C9877BC8-7052-EA4B-95C6-208F0F4ED585}" type="presOf" srcId="{E0937877-555E-A549-B36E-A0E0D1B5C396}" destId="{B2E31139-91D8-E142-B2C9-08BE2C4DE30A}" srcOrd="0" destOrd="0" presId="urn:microsoft.com/office/officeart/2005/8/layout/cycle1"/>
    <dgm:cxn modelId="{C1C5929B-22FE-9C40-BC76-2CAF86083945}" srcId="{3B6BB731-54FB-DA4F-91AA-F091147CAD27}" destId="{1181454C-0C29-AD4A-8453-18E1898B0D3A}" srcOrd="1" destOrd="0" parTransId="{984A8CC2-4F26-2A4A-BB74-1968FA1E8A8D}" sibTransId="{8614DBDD-CA0A-9743-B84D-385D6015B3E2}"/>
    <dgm:cxn modelId="{8C554A51-90B7-CE4F-85AB-76D7E3D43808}" srcId="{3B6BB731-54FB-DA4F-91AA-F091147CAD27}" destId="{FAA022CE-9873-204B-9B2E-CA166D0CF6C7}" srcOrd="4" destOrd="0" parTransId="{F32C69FD-209D-6244-8E78-2569BFBE2E40}" sibTransId="{E0937877-555E-A549-B36E-A0E0D1B5C396}"/>
    <dgm:cxn modelId="{C0A3DE8B-ABD0-A344-B0F2-E53D50C07F28}" type="presOf" srcId="{4AC44AC3-3073-654A-84C1-FA82587A6508}" destId="{D0B16BC4-32C0-FA4A-B010-95228DBBC0C1}" srcOrd="0" destOrd="0" presId="urn:microsoft.com/office/officeart/2005/8/layout/cycle1"/>
    <dgm:cxn modelId="{9893B86C-CD2E-F544-B817-6888E43A4614}" type="presOf" srcId="{ABC0E6D0-88B2-FF44-AF5D-638813697915}" destId="{91B58E13-0886-0140-AF25-C0491D000EA5}" srcOrd="0" destOrd="0" presId="urn:microsoft.com/office/officeart/2005/8/layout/cycle1"/>
    <dgm:cxn modelId="{89FE61A2-5090-F34A-9975-0939C1519606}" type="presOf" srcId="{6E9406D1-5FA7-FA47-8DDE-6D56BBD4D610}" destId="{C90F1155-2BA6-7F4C-B2AE-61B544180654}" srcOrd="0" destOrd="0" presId="urn:microsoft.com/office/officeart/2005/8/layout/cycle1"/>
    <dgm:cxn modelId="{DA82FFCB-B9F4-E940-BEE8-D0B432399EF8}" type="presOf" srcId="{3B6BB731-54FB-DA4F-91AA-F091147CAD27}" destId="{D4E8FA28-00FC-2140-9072-5C09C14909B1}" srcOrd="0" destOrd="0" presId="urn:microsoft.com/office/officeart/2005/8/layout/cycle1"/>
    <dgm:cxn modelId="{35F3702A-5593-144C-853A-CFAD80A7C7B7}" type="presOf" srcId="{FAA022CE-9873-204B-9B2E-CA166D0CF6C7}" destId="{F26204F4-6F89-DF4F-9854-9B2A8FD68FBC}" srcOrd="0" destOrd="0" presId="urn:microsoft.com/office/officeart/2005/8/layout/cycle1"/>
    <dgm:cxn modelId="{1CA677D0-C1E6-BA46-96D1-D06C27AC99E6}" srcId="{3B6BB731-54FB-DA4F-91AA-F091147CAD27}" destId="{6E9406D1-5FA7-FA47-8DDE-6D56BBD4D610}" srcOrd="0" destOrd="0" parTransId="{EB5E49D0-C8F2-D64F-BE91-94D865F53D57}" sibTransId="{4AC44AC3-3073-654A-84C1-FA82587A6508}"/>
    <dgm:cxn modelId="{6BE8EBFD-A1D2-A244-9CF4-AA17B0C1F528}" type="presOf" srcId="{1181454C-0C29-AD4A-8453-18E1898B0D3A}" destId="{E2ED36EE-3B8B-4341-ABC1-9F305BB34B66}" srcOrd="0" destOrd="0" presId="urn:microsoft.com/office/officeart/2005/8/layout/cycle1"/>
    <dgm:cxn modelId="{D5694C01-6944-AB45-9491-824C454263BE}" type="presOf" srcId="{8614DBDD-CA0A-9743-B84D-385D6015B3E2}" destId="{8022E3BD-44E5-9040-8166-4F3E268880C9}" srcOrd="0" destOrd="0" presId="urn:microsoft.com/office/officeart/2005/8/layout/cycle1"/>
    <dgm:cxn modelId="{0CF820B9-F0FC-FD42-A3D3-9EB92AADB4C4}" srcId="{3B6BB731-54FB-DA4F-91AA-F091147CAD27}" destId="{4E1EF740-2AB5-8B4E-BEB1-252DA40EE3C4}" srcOrd="3" destOrd="0" parTransId="{591C7E28-D819-E04D-841F-6952C722CBEE}" sibTransId="{4492B5CA-CF0B-404B-A88C-06931986F82E}"/>
    <dgm:cxn modelId="{7B9979D8-C22C-5B40-9E3F-3DFF0ED72058}" type="presOf" srcId="{1F221266-1E48-5745-91C7-BC1B1843603D}" destId="{8D7C3332-0A70-EF41-8BBD-D71E5B437E6D}" srcOrd="0" destOrd="0" presId="urn:microsoft.com/office/officeart/2005/8/layout/cycle1"/>
    <dgm:cxn modelId="{77122CE3-45E7-C642-A464-78C3403CB809}" type="presOf" srcId="{4492B5CA-CF0B-404B-A88C-06931986F82E}" destId="{CDA245F2-9CFF-034C-8588-1271EB5563F4}" srcOrd="0" destOrd="0" presId="urn:microsoft.com/office/officeart/2005/8/layout/cycle1"/>
    <dgm:cxn modelId="{EC6E4721-A3E0-3F42-A240-C1336319F072}" srcId="{3B6BB731-54FB-DA4F-91AA-F091147CAD27}" destId="{1F221266-1E48-5745-91C7-BC1B1843603D}" srcOrd="2" destOrd="0" parTransId="{53FE4957-FCF5-2E4F-A556-6A1FEC8827EE}" sibTransId="{ABC0E6D0-88B2-FF44-AF5D-638813697915}"/>
    <dgm:cxn modelId="{B3EE2CB4-CC5F-1247-ADA0-5467AD902160}" type="presOf" srcId="{4E1EF740-2AB5-8B4E-BEB1-252DA40EE3C4}" destId="{984AEA3A-0D10-3741-BB2C-7DFB3C5E4F69}" srcOrd="0" destOrd="0" presId="urn:microsoft.com/office/officeart/2005/8/layout/cycle1"/>
    <dgm:cxn modelId="{047FC724-736D-654D-9B89-AE9D9CAD9E60}" type="presParOf" srcId="{D4E8FA28-00FC-2140-9072-5C09C14909B1}" destId="{1313E65B-9B9C-C040-8D8F-73E915C27FAC}" srcOrd="0" destOrd="0" presId="urn:microsoft.com/office/officeart/2005/8/layout/cycle1"/>
    <dgm:cxn modelId="{0F38B528-D566-2849-831B-32AB43E40CC9}" type="presParOf" srcId="{D4E8FA28-00FC-2140-9072-5C09C14909B1}" destId="{C90F1155-2BA6-7F4C-B2AE-61B544180654}" srcOrd="1" destOrd="0" presId="urn:microsoft.com/office/officeart/2005/8/layout/cycle1"/>
    <dgm:cxn modelId="{8CFEC20A-54FC-9F40-B816-857B9C1F4ECF}" type="presParOf" srcId="{D4E8FA28-00FC-2140-9072-5C09C14909B1}" destId="{D0B16BC4-32C0-FA4A-B010-95228DBBC0C1}" srcOrd="2" destOrd="0" presId="urn:microsoft.com/office/officeart/2005/8/layout/cycle1"/>
    <dgm:cxn modelId="{3F658B47-6BBB-4B45-90F5-1CE724511577}" type="presParOf" srcId="{D4E8FA28-00FC-2140-9072-5C09C14909B1}" destId="{AB040988-EBA5-3D41-9701-A668246BC3E8}" srcOrd="3" destOrd="0" presId="urn:microsoft.com/office/officeart/2005/8/layout/cycle1"/>
    <dgm:cxn modelId="{3936E900-ADC7-8A49-872F-4FA7A5793A57}" type="presParOf" srcId="{D4E8FA28-00FC-2140-9072-5C09C14909B1}" destId="{E2ED36EE-3B8B-4341-ABC1-9F305BB34B66}" srcOrd="4" destOrd="0" presId="urn:microsoft.com/office/officeart/2005/8/layout/cycle1"/>
    <dgm:cxn modelId="{CD26126D-0359-084F-8724-16CF8B271A3F}" type="presParOf" srcId="{D4E8FA28-00FC-2140-9072-5C09C14909B1}" destId="{8022E3BD-44E5-9040-8166-4F3E268880C9}" srcOrd="5" destOrd="0" presId="urn:microsoft.com/office/officeart/2005/8/layout/cycle1"/>
    <dgm:cxn modelId="{F41B0D76-F42B-1242-890B-AEC5E36C7094}" type="presParOf" srcId="{D4E8FA28-00FC-2140-9072-5C09C14909B1}" destId="{93F1F25D-1A15-7046-BB2E-1F507631E2DB}" srcOrd="6" destOrd="0" presId="urn:microsoft.com/office/officeart/2005/8/layout/cycle1"/>
    <dgm:cxn modelId="{A4784D8B-8B7C-EE4B-B6C1-C942049EE210}" type="presParOf" srcId="{D4E8FA28-00FC-2140-9072-5C09C14909B1}" destId="{8D7C3332-0A70-EF41-8BBD-D71E5B437E6D}" srcOrd="7" destOrd="0" presId="urn:microsoft.com/office/officeart/2005/8/layout/cycle1"/>
    <dgm:cxn modelId="{FA6B7C3F-4D9B-3F48-85E5-94DAE08A0B63}" type="presParOf" srcId="{D4E8FA28-00FC-2140-9072-5C09C14909B1}" destId="{91B58E13-0886-0140-AF25-C0491D000EA5}" srcOrd="8" destOrd="0" presId="urn:microsoft.com/office/officeart/2005/8/layout/cycle1"/>
    <dgm:cxn modelId="{917DD27D-7C16-C848-BEB4-250168817A43}" type="presParOf" srcId="{D4E8FA28-00FC-2140-9072-5C09C14909B1}" destId="{6F02F3F6-2F9D-8B4E-8F31-92B2E0A59DBF}" srcOrd="9" destOrd="0" presId="urn:microsoft.com/office/officeart/2005/8/layout/cycle1"/>
    <dgm:cxn modelId="{BC887316-98A3-1D4A-AF96-93467A13D306}" type="presParOf" srcId="{D4E8FA28-00FC-2140-9072-5C09C14909B1}" destId="{984AEA3A-0D10-3741-BB2C-7DFB3C5E4F69}" srcOrd="10" destOrd="0" presId="urn:microsoft.com/office/officeart/2005/8/layout/cycle1"/>
    <dgm:cxn modelId="{00B8707F-6851-A540-938A-A82B30611149}" type="presParOf" srcId="{D4E8FA28-00FC-2140-9072-5C09C14909B1}" destId="{CDA245F2-9CFF-034C-8588-1271EB5563F4}" srcOrd="11" destOrd="0" presId="urn:microsoft.com/office/officeart/2005/8/layout/cycle1"/>
    <dgm:cxn modelId="{D430994C-EA22-B04F-931E-0151EEEBEE08}" type="presParOf" srcId="{D4E8FA28-00FC-2140-9072-5C09C14909B1}" destId="{E8E6BFAA-3A9C-AB41-A900-B981937B6171}" srcOrd="12" destOrd="0" presId="urn:microsoft.com/office/officeart/2005/8/layout/cycle1"/>
    <dgm:cxn modelId="{F798D803-2465-ED43-8FBC-C35F5685E598}" type="presParOf" srcId="{D4E8FA28-00FC-2140-9072-5C09C14909B1}" destId="{F26204F4-6F89-DF4F-9854-9B2A8FD68FBC}" srcOrd="13" destOrd="0" presId="urn:microsoft.com/office/officeart/2005/8/layout/cycle1"/>
    <dgm:cxn modelId="{30B8C052-DF35-3540-A363-4C8E711160EE}" type="presParOf" srcId="{D4E8FA28-00FC-2140-9072-5C09C14909B1}" destId="{B2E31139-91D8-E142-B2C9-08BE2C4DE30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F1155-2BA6-7F4C-B2AE-61B544180654}">
      <dsp:nvSpPr>
        <dsp:cNvPr id="0" name=""/>
        <dsp:cNvSpPr/>
      </dsp:nvSpPr>
      <dsp:spPr>
        <a:xfrm>
          <a:off x="4230145" y="31716"/>
          <a:ext cx="1077101" cy="107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kumimoji="1" lang="ja-JP" altLang="en-US" sz="1900" kern="1200"/>
        </a:p>
      </dsp:txBody>
      <dsp:txXfrm>
        <a:off x="4230145" y="31716"/>
        <a:ext cx="1077101" cy="1077101"/>
      </dsp:txXfrm>
    </dsp:sp>
    <dsp:sp modelId="{D0B16BC4-32C0-FA4A-B010-95228DBBC0C1}">
      <dsp:nvSpPr>
        <dsp:cNvPr id="0" name=""/>
        <dsp:cNvSpPr/>
      </dsp:nvSpPr>
      <dsp:spPr>
        <a:xfrm>
          <a:off x="1691143" y="-77"/>
          <a:ext cx="4045000" cy="4045000"/>
        </a:xfrm>
        <a:prstGeom prst="circularArrow">
          <a:avLst>
            <a:gd name="adj1" fmla="val 5192"/>
            <a:gd name="adj2" fmla="val 335352"/>
            <a:gd name="adj3" fmla="val 21295528"/>
            <a:gd name="adj4" fmla="val 19764236"/>
            <a:gd name="adj5" fmla="val 60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2ED36EE-3B8B-4341-ABC1-9F305BB34B66}">
      <dsp:nvSpPr>
        <dsp:cNvPr id="0" name=""/>
        <dsp:cNvSpPr/>
      </dsp:nvSpPr>
      <dsp:spPr>
        <a:xfrm>
          <a:off x="4882203" y="2038545"/>
          <a:ext cx="1077101" cy="107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kumimoji="1" lang="ja-JP" altLang="en-US" sz="1900" kern="1200"/>
        </a:p>
      </dsp:txBody>
      <dsp:txXfrm>
        <a:off x="4882203" y="2038545"/>
        <a:ext cx="1077101" cy="1077101"/>
      </dsp:txXfrm>
    </dsp:sp>
    <dsp:sp modelId="{8022E3BD-44E5-9040-8166-4F3E268880C9}">
      <dsp:nvSpPr>
        <dsp:cNvPr id="0" name=""/>
        <dsp:cNvSpPr/>
      </dsp:nvSpPr>
      <dsp:spPr>
        <a:xfrm>
          <a:off x="1691143" y="-77"/>
          <a:ext cx="4045000" cy="4045000"/>
        </a:xfrm>
        <a:prstGeom prst="circularArrow">
          <a:avLst>
            <a:gd name="adj1" fmla="val 5192"/>
            <a:gd name="adj2" fmla="val 335352"/>
            <a:gd name="adj3" fmla="val 4017067"/>
            <a:gd name="adj4" fmla="val 2251258"/>
            <a:gd name="adj5" fmla="val 60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D7C3332-0A70-EF41-8BBD-D71E5B437E6D}">
      <dsp:nvSpPr>
        <dsp:cNvPr id="0" name=""/>
        <dsp:cNvSpPr/>
      </dsp:nvSpPr>
      <dsp:spPr>
        <a:xfrm>
          <a:off x="3175092" y="3278833"/>
          <a:ext cx="1077101" cy="107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kumimoji="1" lang="ja-JP" altLang="en-US" sz="1900" kern="1200"/>
        </a:p>
      </dsp:txBody>
      <dsp:txXfrm>
        <a:off x="3175092" y="3278833"/>
        <a:ext cx="1077101" cy="1077101"/>
      </dsp:txXfrm>
    </dsp:sp>
    <dsp:sp modelId="{91B58E13-0886-0140-AF25-C0491D000EA5}">
      <dsp:nvSpPr>
        <dsp:cNvPr id="0" name=""/>
        <dsp:cNvSpPr/>
      </dsp:nvSpPr>
      <dsp:spPr>
        <a:xfrm>
          <a:off x="1691143" y="-77"/>
          <a:ext cx="4045000" cy="4045000"/>
        </a:xfrm>
        <a:prstGeom prst="circularArrow">
          <a:avLst>
            <a:gd name="adj1" fmla="val 5192"/>
            <a:gd name="adj2" fmla="val 335352"/>
            <a:gd name="adj3" fmla="val 8213390"/>
            <a:gd name="adj4" fmla="val 6447581"/>
            <a:gd name="adj5" fmla="val 60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84AEA3A-0D10-3741-BB2C-7DFB3C5E4F69}">
      <dsp:nvSpPr>
        <dsp:cNvPr id="0" name=""/>
        <dsp:cNvSpPr/>
      </dsp:nvSpPr>
      <dsp:spPr>
        <a:xfrm>
          <a:off x="1467982" y="2038545"/>
          <a:ext cx="1077101" cy="107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kumimoji="1" lang="ja-JP" altLang="en-US" sz="1900" kern="1200"/>
        </a:p>
      </dsp:txBody>
      <dsp:txXfrm>
        <a:off x="1467982" y="2038545"/>
        <a:ext cx="1077101" cy="1077101"/>
      </dsp:txXfrm>
    </dsp:sp>
    <dsp:sp modelId="{CDA245F2-9CFF-034C-8588-1271EB5563F4}">
      <dsp:nvSpPr>
        <dsp:cNvPr id="0" name=""/>
        <dsp:cNvSpPr/>
      </dsp:nvSpPr>
      <dsp:spPr>
        <a:xfrm>
          <a:off x="1691143" y="-77"/>
          <a:ext cx="4045000" cy="4045000"/>
        </a:xfrm>
        <a:prstGeom prst="circularArrow">
          <a:avLst>
            <a:gd name="adj1" fmla="val 5192"/>
            <a:gd name="adj2" fmla="val 335352"/>
            <a:gd name="adj3" fmla="val 12300412"/>
            <a:gd name="adj4" fmla="val 10769120"/>
            <a:gd name="adj5" fmla="val 60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204F4-6F89-DF4F-9854-9B2A8FD68FBC}">
      <dsp:nvSpPr>
        <dsp:cNvPr id="0" name=""/>
        <dsp:cNvSpPr/>
      </dsp:nvSpPr>
      <dsp:spPr>
        <a:xfrm>
          <a:off x="2120040" y="31716"/>
          <a:ext cx="1077101" cy="1077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endParaRPr kumimoji="1" lang="ja-JP" altLang="en-US" sz="1900" kern="1200"/>
        </a:p>
      </dsp:txBody>
      <dsp:txXfrm>
        <a:off x="2120040" y="31716"/>
        <a:ext cx="1077101" cy="1077101"/>
      </dsp:txXfrm>
    </dsp:sp>
    <dsp:sp modelId="{B2E31139-91D8-E142-B2C9-08BE2C4DE30A}">
      <dsp:nvSpPr>
        <dsp:cNvPr id="0" name=""/>
        <dsp:cNvSpPr/>
      </dsp:nvSpPr>
      <dsp:spPr>
        <a:xfrm>
          <a:off x="1691143" y="-77"/>
          <a:ext cx="4045000" cy="4045000"/>
        </a:xfrm>
        <a:prstGeom prst="circularArrow">
          <a:avLst>
            <a:gd name="adj1" fmla="val 5192"/>
            <a:gd name="adj2" fmla="val 335352"/>
            <a:gd name="adj3" fmla="val 16868048"/>
            <a:gd name="adj4" fmla="val 15196600"/>
            <a:gd name="adj5" fmla="val 6058"/>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F94B2061-B9A3-4C36-B65E-5D769AF59DA5}" type="datetimeFigureOut">
              <a:rPr kumimoji="1" lang="ja-JP" altLang="en-US" smtClean="0"/>
              <a:t>2017/12/10</a:t>
            </a:fld>
            <a:endParaRPr kumimoji="1" lang="ja-JP" altLang="en-US" dirty="0"/>
          </a:p>
        </p:txBody>
      </p:sp>
      <p:sp>
        <p:nvSpPr>
          <p:cNvPr id="4" name="スライド イメージ プレースホルダー 3"/>
          <p:cNvSpPr>
            <a:spLocks noGrp="1" noRot="1" noChangeAspect="1"/>
          </p:cNvSpPr>
          <p:nvPr>
            <p:ph type="sldImg" idx="2"/>
          </p:nvPr>
        </p:nvSpPr>
        <p:spPr>
          <a:xfrm>
            <a:off x="919163" y="746125"/>
            <a:ext cx="4968875" cy="3725863"/>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7CD99AD3-9001-426E-B9C2-6FDFA57CD46D}" type="slidenum">
              <a:rPr kumimoji="1" lang="ja-JP" altLang="en-US" smtClean="0"/>
              <a:t>‹#›</a:t>
            </a:fld>
            <a:endParaRPr kumimoji="1" lang="ja-JP" altLang="en-US" dirty="0"/>
          </a:p>
        </p:txBody>
      </p:sp>
    </p:spTree>
    <p:extLst>
      <p:ext uri="{BB962C8B-B14F-4D97-AF65-F5344CB8AC3E}">
        <p14:creationId xmlns:p14="http://schemas.microsoft.com/office/powerpoint/2010/main" val="3021835859"/>
      </p:ext>
    </p:extLst>
  </p:cSld>
  <p:clrMap bg1="lt1" tx1="dk1" bg2="lt2" tx2="dk2" accent1="accent1" accent2="accent2" accent3="accent3" accent4="accent4" accent5="accent5" accent6="accent6" hlink="hlink" folHlink="folHlink"/>
  <p:notesStyle>
    <a:lvl1pPr marL="0" algn="l" defTabSz="909278" rtl="0" eaLnBrk="1" latinLnBrk="0" hangingPunct="1">
      <a:defRPr kumimoji="1" sz="1200" kern="1200">
        <a:solidFill>
          <a:schemeClr val="tx1"/>
        </a:solidFill>
        <a:latin typeface="+mn-lt"/>
        <a:ea typeface="+mn-ea"/>
        <a:cs typeface="+mn-cs"/>
      </a:defRPr>
    </a:lvl1pPr>
    <a:lvl2pPr marL="454633" algn="l" defTabSz="909278" rtl="0" eaLnBrk="1" latinLnBrk="0" hangingPunct="1">
      <a:defRPr kumimoji="1" sz="1200" kern="1200">
        <a:solidFill>
          <a:schemeClr val="tx1"/>
        </a:solidFill>
        <a:latin typeface="+mn-lt"/>
        <a:ea typeface="+mn-ea"/>
        <a:cs typeface="+mn-cs"/>
      </a:defRPr>
    </a:lvl2pPr>
    <a:lvl3pPr marL="909278" algn="l" defTabSz="909278" rtl="0" eaLnBrk="1" latinLnBrk="0" hangingPunct="1">
      <a:defRPr kumimoji="1" sz="1200" kern="1200">
        <a:solidFill>
          <a:schemeClr val="tx1"/>
        </a:solidFill>
        <a:latin typeface="+mn-lt"/>
        <a:ea typeface="+mn-ea"/>
        <a:cs typeface="+mn-cs"/>
      </a:defRPr>
    </a:lvl3pPr>
    <a:lvl4pPr marL="1363916" algn="l" defTabSz="909278" rtl="0" eaLnBrk="1" latinLnBrk="0" hangingPunct="1">
      <a:defRPr kumimoji="1" sz="1200" kern="1200">
        <a:solidFill>
          <a:schemeClr val="tx1"/>
        </a:solidFill>
        <a:latin typeface="+mn-lt"/>
        <a:ea typeface="+mn-ea"/>
        <a:cs typeface="+mn-cs"/>
      </a:defRPr>
    </a:lvl4pPr>
    <a:lvl5pPr marL="1818554" algn="l" defTabSz="909278" rtl="0" eaLnBrk="1" latinLnBrk="0" hangingPunct="1">
      <a:defRPr kumimoji="1" sz="1200" kern="1200">
        <a:solidFill>
          <a:schemeClr val="tx1"/>
        </a:solidFill>
        <a:latin typeface="+mn-lt"/>
        <a:ea typeface="+mn-ea"/>
        <a:cs typeface="+mn-cs"/>
      </a:defRPr>
    </a:lvl5pPr>
    <a:lvl6pPr marL="2273191" algn="l" defTabSz="909278" rtl="0" eaLnBrk="1" latinLnBrk="0" hangingPunct="1">
      <a:defRPr kumimoji="1" sz="1200" kern="1200">
        <a:solidFill>
          <a:schemeClr val="tx1"/>
        </a:solidFill>
        <a:latin typeface="+mn-lt"/>
        <a:ea typeface="+mn-ea"/>
        <a:cs typeface="+mn-cs"/>
      </a:defRPr>
    </a:lvl6pPr>
    <a:lvl7pPr marL="2727834" algn="l" defTabSz="909278" rtl="0" eaLnBrk="1" latinLnBrk="0" hangingPunct="1">
      <a:defRPr kumimoji="1" sz="1200" kern="1200">
        <a:solidFill>
          <a:schemeClr val="tx1"/>
        </a:solidFill>
        <a:latin typeface="+mn-lt"/>
        <a:ea typeface="+mn-ea"/>
        <a:cs typeface="+mn-cs"/>
      </a:defRPr>
    </a:lvl7pPr>
    <a:lvl8pPr marL="3182473" algn="l" defTabSz="909278" rtl="0" eaLnBrk="1" latinLnBrk="0" hangingPunct="1">
      <a:defRPr kumimoji="1" sz="1200" kern="1200">
        <a:solidFill>
          <a:schemeClr val="tx1"/>
        </a:solidFill>
        <a:latin typeface="+mn-lt"/>
        <a:ea typeface="+mn-ea"/>
        <a:cs typeface="+mn-cs"/>
      </a:defRPr>
    </a:lvl8pPr>
    <a:lvl9pPr marL="3637109" algn="l" defTabSz="909278"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4" name="Rectangle 2"/>
          <p:cNvSpPr>
            <a:spLocks noGrp="1" noChangeArrowheads="1"/>
          </p:cNvSpPr>
          <p:nvPr>
            <p:ph type="title" hasCustomPrompt="1"/>
          </p:nvPr>
        </p:nvSpPr>
        <p:spPr bwMode="auto">
          <a:xfrm>
            <a:off x="140342" y="149607"/>
            <a:ext cx="8968162" cy="584106"/>
          </a:xfrm>
          <a:prstGeom prst="rect">
            <a:avLst/>
          </a:prstGeom>
          <a:noFill/>
          <a:ln>
            <a:noFill/>
          </a:ln>
          <a:effectLst/>
          <a:extLst/>
        </p:spPr>
        <p:txBody>
          <a:bodyPr vert="horz" wrap="square" lIns="90756" tIns="45388" rIns="90756" bIns="45388" numCol="1" anchor="ctr" anchorCtr="0" compatLnSpc="1">
            <a:prstTxWarp prst="textNoShape">
              <a:avLst/>
            </a:prstTxWarp>
            <a:spAutoFit/>
          </a:bodyPr>
          <a:lstStyle>
            <a:lvl1pPr algn="l">
              <a:defRPr sz="3200" b="0">
                <a:solidFill>
                  <a:schemeClr val="bg1">
                    <a:lumMod val="50000"/>
                  </a:schemeClr>
                </a:solidFill>
                <a:effectLst>
                  <a:outerShdw blurRad="38100" dist="38100" dir="2700000" algn="tl">
                    <a:srgbClr val="000000">
                      <a:alpha val="43137"/>
                    </a:srgbClr>
                  </a:outerShdw>
                </a:effectLst>
                <a:latin typeface="HGPｺﾞｼｯｸE" panose="020B0900000000000000" pitchFamily="50" charset="-128"/>
                <a:ea typeface="HGPｺﾞｼｯｸE" panose="020B0900000000000000" pitchFamily="50" charset="-128"/>
              </a:defRPr>
            </a:lvl1pPr>
          </a:lstStyle>
          <a:p>
            <a:pPr lvl="0"/>
            <a:r>
              <a:rPr lang="ja-JP" altLang="en-US" dirty="0" smtClean="0"/>
              <a:t>スター タイトルの書式設定</a:t>
            </a:r>
          </a:p>
        </p:txBody>
      </p:sp>
      <p:sp>
        <p:nvSpPr>
          <p:cNvPr id="6" name="正方形/長方形 5"/>
          <p:cNvSpPr/>
          <p:nvPr userDrawn="1"/>
        </p:nvSpPr>
        <p:spPr>
          <a:xfrm flipH="1">
            <a:off x="140342" y="201366"/>
            <a:ext cx="69198" cy="512538"/>
          </a:xfrm>
          <a:prstGeom prst="rect">
            <a:avLst/>
          </a:prstGeom>
          <a:solidFill>
            <a:schemeClr val="accent5">
              <a:lumMod val="60000"/>
              <a:lumOff val="40000"/>
            </a:schemeClr>
          </a:solidFill>
          <a:ln w="28575">
            <a:solidFill>
              <a:schemeClr val="accent5">
                <a:lumMod val="60000"/>
                <a:lumOff val="40000"/>
              </a:schemeClr>
            </a:solidFill>
          </a:ln>
        </p:spPr>
        <p:txBody>
          <a:bodyPr wrap="none" rtlCol="0" anchor="ctr">
            <a:noAutofit/>
          </a:bodyPr>
          <a:lstStyle/>
          <a:p>
            <a:pPr algn="ctr"/>
            <a:endParaRPr kumimoji="1" lang="ja-JP" altLang="en-US" dirty="0">
              <a:solidFill>
                <a:schemeClr val="bg2"/>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プレースホルダー 2"/>
          <p:cNvSpPr>
            <a:spLocks noGrp="1"/>
          </p:cNvSpPr>
          <p:nvPr>
            <p:ph type="body" sz="quarter" idx="10"/>
          </p:nvPr>
        </p:nvSpPr>
        <p:spPr>
          <a:xfrm>
            <a:off x="1379944" y="836712"/>
            <a:ext cx="6384112" cy="460800"/>
          </a:xfrm>
        </p:spPr>
        <p:txBody>
          <a:bodyPr anchor="t">
            <a:spAutoFit/>
          </a:bodyPr>
          <a:lstStyle>
            <a:lvl1pPr marL="0" indent="0" algn="ctr">
              <a:buFontTx/>
              <a:buNone/>
              <a:defRPr sz="2400" b="1"/>
            </a:lvl1pPr>
            <a:lvl2pPr>
              <a:defRPr sz="2000"/>
            </a:lvl2pPr>
            <a:lvl3pPr>
              <a:defRPr sz="2000"/>
            </a:lvl3pPr>
          </a:lstStyle>
          <a:p>
            <a:pPr lvl="0"/>
            <a:r>
              <a:rPr kumimoji="1" lang="ja-JP" altLang="en-US" dirty="0" smtClean="0"/>
              <a:t>マスター テキストの書式設定</a:t>
            </a:r>
            <a:endParaRPr kumimoji="1" lang="ja-JP" altLang="en-US" dirty="0"/>
          </a:p>
        </p:txBody>
      </p:sp>
    </p:spTree>
    <p:extLst>
      <p:ext uri="{BB962C8B-B14F-4D97-AF65-F5344CB8AC3E}">
        <p14:creationId xmlns:p14="http://schemas.microsoft.com/office/powerpoint/2010/main" val="35184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98175" y="569844"/>
            <a:ext cx="8567529" cy="927652"/>
          </a:xfrm>
          <a:prstGeom prst="rect">
            <a:avLst/>
          </a:prstGeom>
        </p:spPr>
        <p:txBody>
          <a:bodyPr/>
          <a:lstStyle>
            <a:lvl1pPr>
              <a:defRPr b="1" i="1"/>
            </a:lvl1pPr>
          </a:lstStyle>
          <a:p>
            <a:r>
              <a:rPr lang="ja-JP" altLang="en-US" dirty="0" smtClean="0"/>
              <a:t>マスター タイトルの書式設定</a:t>
            </a:r>
            <a:endParaRPr lang="en-US" dirty="0"/>
          </a:p>
        </p:txBody>
      </p:sp>
      <p:sp>
        <p:nvSpPr>
          <p:cNvPr id="3" name="Content Placeholder 2"/>
          <p:cNvSpPr>
            <a:spLocks noGrp="1"/>
          </p:cNvSpPr>
          <p:nvPr>
            <p:ph idx="1"/>
          </p:nvPr>
        </p:nvSpPr>
        <p:spPr>
          <a:xfrm>
            <a:off x="298175" y="1722783"/>
            <a:ext cx="8567530" cy="445418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Footer Placeholder 4"/>
          <p:cNvSpPr>
            <a:spLocks noGrp="1"/>
          </p:cNvSpPr>
          <p:nvPr>
            <p:ph type="ftr" sz="quarter" idx="11"/>
          </p:nvPr>
        </p:nvSpPr>
        <p:spPr>
          <a:xfrm>
            <a:off x="0" y="6356353"/>
            <a:ext cx="6115050" cy="365125"/>
          </a:xfrm>
          <a:prstGeom prst="rect">
            <a:avLst/>
          </a:prstGeom>
        </p:spPr>
        <p:txBody>
          <a:bodyPr/>
          <a:lstStyle/>
          <a:p>
            <a:endParaRPr kumimoji="1" lang="ja-JP" altLang="en-US" dirty="0"/>
          </a:p>
        </p:txBody>
      </p:sp>
      <p:sp>
        <p:nvSpPr>
          <p:cNvPr id="6" name="Slide Number Placeholder 5"/>
          <p:cNvSpPr>
            <a:spLocks noGrp="1"/>
          </p:cNvSpPr>
          <p:nvPr>
            <p:ph type="sldNum" sz="quarter" idx="12"/>
          </p:nvPr>
        </p:nvSpPr>
        <p:spPr>
          <a:xfrm>
            <a:off x="6457950" y="6356353"/>
            <a:ext cx="2407753" cy="365125"/>
          </a:xfrm>
          <a:prstGeom prst="rect">
            <a:avLst/>
          </a:prstGeom>
        </p:spPr>
        <p:txBody>
          <a:bodyPr/>
          <a:lstStyle/>
          <a:p>
            <a:fld id="{E2B53A9F-09DE-4F3D-862E-C67D604660AC}" type="slidenum">
              <a:rPr kumimoji="1" lang="ja-JP" altLang="en-US" smtClean="0"/>
              <a:t>‹#›</a:t>
            </a:fld>
            <a:endParaRPr kumimoji="1" lang="ja-JP" altLang="en-US" dirty="0"/>
          </a:p>
        </p:txBody>
      </p:sp>
      <p:sp>
        <p:nvSpPr>
          <p:cNvPr id="10" name="テキスト プレースホルダー 9"/>
          <p:cNvSpPr>
            <a:spLocks noGrp="1"/>
          </p:cNvSpPr>
          <p:nvPr>
            <p:ph type="body" sz="quarter" idx="13" hasCustomPrompt="1"/>
          </p:nvPr>
        </p:nvSpPr>
        <p:spPr>
          <a:xfrm>
            <a:off x="0" y="0"/>
            <a:ext cx="9144000" cy="463826"/>
          </a:xfrm>
        </p:spPr>
        <p:txBody>
          <a:bodyPr>
            <a:normAutofit/>
          </a:bodyPr>
          <a:lstStyle>
            <a:lvl1pPr marL="0" indent="0">
              <a:buNone/>
              <a:defRPr sz="1800">
                <a:solidFill>
                  <a:schemeClr val="accent6"/>
                </a:solidFill>
              </a:defRPr>
            </a:lvl1pPr>
          </a:lstStyle>
          <a:p>
            <a:pPr lvl="0"/>
            <a:r>
              <a:rPr kumimoji="1" lang="ja-JP" altLang="en-US" dirty="0" smtClean="0"/>
              <a:t>ヘッダー</a:t>
            </a:r>
            <a:endParaRPr kumimoji="1" lang="ja-JP" altLang="en-US" dirty="0"/>
          </a:p>
        </p:txBody>
      </p:sp>
    </p:spTree>
    <p:extLst>
      <p:ext uri="{BB962C8B-B14F-4D97-AF65-F5344CB8AC3E}">
        <p14:creationId xmlns:p14="http://schemas.microsoft.com/office/powerpoint/2010/main" val="16946848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56" tIns="45388" rIns="90756" bIns="45388"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spTree>
    <p:extLst>
      <p:ext uri="{BB962C8B-B14F-4D97-AF65-F5344CB8AC3E}">
        <p14:creationId xmlns:p14="http://schemas.microsoft.com/office/powerpoint/2010/main" val="2379738188"/>
      </p:ext>
    </p:extLst>
  </p:cSld>
  <p:clrMap bg1="dk2" tx1="lt1" bg2="dk1" tx2="lt2" accent1="accent1" accent2="accent2" accent3="accent3" accent4="accent4" accent5="accent5" accent6="accent6" hlink="hlink" folHlink="folHlink"/>
  <p:sldLayoutIdLst>
    <p:sldLayoutId id="2147483798" r:id="rId1"/>
    <p:sldLayoutId id="2147483799" r:id="rId2"/>
  </p:sldLayoutIdLst>
  <p:transition>
    <p:fade/>
  </p:transition>
  <p:timing>
    <p:tnLst>
      <p:par>
        <p:cTn id="1" dur="indefinite" restart="never" nodeType="tmRoot"/>
      </p:par>
    </p:tnLst>
  </p:timing>
  <p:hf hdr="0" ftr="0" dt="0"/>
  <p:txStyles>
    <p:titleStyle>
      <a:lvl1pPr indent="184341" algn="ctr" rtl="0" eaLnBrk="0" fontAlgn="base" hangingPunct="0">
        <a:spcBef>
          <a:spcPct val="0"/>
        </a:spcBef>
        <a:spcAft>
          <a:spcPct val="0"/>
        </a:spcAft>
        <a:defRPr kumimoji="1" sz="3600" b="1">
          <a:solidFill>
            <a:schemeClr val="tx1"/>
          </a:solidFill>
          <a:latin typeface="Meiryo UI" panose="020B0604030504040204" pitchFamily="50" charset="-128"/>
          <a:ea typeface="Meiryo UI" panose="020B0604030504040204" pitchFamily="50" charset="-128"/>
          <a:cs typeface="+mj-cs"/>
        </a:defRPr>
      </a:lvl1pPr>
      <a:lvl2pPr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2pPr>
      <a:lvl3pPr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3pPr>
      <a:lvl4pPr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4pPr>
      <a:lvl5pPr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5pPr>
      <a:lvl6pPr marL="453754"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6pPr>
      <a:lvl7pPr marL="907526"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7pPr>
      <a:lvl8pPr marL="1361290"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8pPr>
      <a:lvl9pPr marL="1815059" indent="184341" algn="l" rtl="0" eaLnBrk="0" fontAlgn="base" hangingPunct="0">
        <a:spcBef>
          <a:spcPct val="0"/>
        </a:spcBef>
        <a:spcAft>
          <a:spcPct val="0"/>
        </a:spcAft>
        <a:defRPr kumimoji="1" sz="2800">
          <a:solidFill>
            <a:schemeClr val="bg1"/>
          </a:solidFill>
          <a:latin typeface="HGPｺﾞｼｯｸE" pitchFamily="50" charset="-128"/>
          <a:ea typeface="HGPｺﾞｼｯｸE" pitchFamily="50" charset="-128"/>
        </a:defRPr>
      </a:lvl9pPr>
    </p:titleStyle>
    <p:bodyStyle>
      <a:lvl1pPr marL="340329" indent="-340329" algn="l" rtl="0" eaLnBrk="0" fontAlgn="base" hangingPunct="0">
        <a:spcBef>
          <a:spcPct val="20000"/>
        </a:spcBef>
        <a:spcAft>
          <a:spcPct val="0"/>
        </a:spcAft>
        <a:buChar char="•"/>
        <a:defRPr kumimoji="1" sz="32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737369" indent="-283595" algn="l" rtl="0" eaLnBrk="0" fontAlgn="base" hangingPunct="0">
        <a:spcBef>
          <a:spcPct val="20000"/>
        </a:spcBef>
        <a:spcAft>
          <a:spcPct val="0"/>
        </a:spcAft>
        <a:buChar char="–"/>
        <a:defRPr kumimoji="1" sz="28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2pPr>
      <a:lvl3pPr marL="1134417" indent="-226879" algn="l" rtl="0" eaLnBrk="0" fontAlgn="base" hangingPunct="0">
        <a:spcBef>
          <a:spcPct val="20000"/>
        </a:spcBef>
        <a:spcAft>
          <a:spcPct val="0"/>
        </a:spcAft>
        <a:buChar char="•"/>
        <a:defRPr kumimoji="1" sz="24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3pPr>
      <a:lvl4pPr marL="1588181"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4pPr>
      <a:lvl5pPr marL="2041943"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5pPr>
      <a:lvl6pPr marL="2495714" indent="-226879" algn="l" rtl="0" fontAlgn="base">
        <a:spcBef>
          <a:spcPct val="20000"/>
        </a:spcBef>
        <a:spcAft>
          <a:spcPct val="0"/>
        </a:spcAft>
        <a:buChar char="»"/>
        <a:defRPr kumimoji="1" sz="2000">
          <a:solidFill>
            <a:srgbClr val="646464"/>
          </a:solidFill>
          <a:latin typeface="+mn-lt"/>
          <a:ea typeface="+mn-ea"/>
        </a:defRPr>
      </a:lvl6pPr>
      <a:lvl7pPr marL="2949482" indent="-226879" algn="l" rtl="0" fontAlgn="base">
        <a:spcBef>
          <a:spcPct val="20000"/>
        </a:spcBef>
        <a:spcAft>
          <a:spcPct val="0"/>
        </a:spcAft>
        <a:buChar char="»"/>
        <a:defRPr kumimoji="1" sz="2000">
          <a:solidFill>
            <a:srgbClr val="646464"/>
          </a:solidFill>
          <a:latin typeface="+mn-lt"/>
          <a:ea typeface="+mn-ea"/>
        </a:defRPr>
      </a:lvl7pPr>
      <a:lvl8pPr marL="3403251" indent="-226879" algn="l" rtl="0" fontAlgn="base">
        <a:spcBef>
          <a:spcPct val="20000"/>
        </a:spcBef>
        <a:spcAft>
          <a:spcPct val="0"/>
        </a:spcAft>
        <a:buChar char="»"/>
        <a:defRPr kumimoji="1" sz="2000">
          <a:solidFill>
            <a:srgbClr val="646464"/>
          </a:solidFill>
          <a:latin typeface="+mn-lt"/>
          <a:ea typeface="+mn-ea"/>
        </a:defRPr>
      </a:lvl8pPr>
      <a:lvl9pPr marL="3857020" indent="-226879" algn="l" rtl="0" fontAlgn="base">
        <a:spcBef>
          <a:spcPct val="20000"/>
        </a:spcBef>
        <a:spcAft>
          <a:spcPct val="0"/>
        </a:spcAft>
        <a:buChar char="»"/>
        <a:defRPr kumimoji="1" sz="2000">
          <a:solidFill>
            <a:srgbClr val="646464"/>
          </a:solidFill>
          <a:latin typeface="+mn-lt"/>
          <a:ea typeface="+mn-ea"/>
        </a:defRPr>
      </a:lvl9pPr>
    </p:bodyStyle>
    <p:otherStyle>
      <a:defPPr>
        <a:defRPr lang="ja-JP"/>
      </a:defPPr>
      <a:lvl1pPr marL="0" algn="l" defTabSz="907526" rtl="0" eaLnBrk="1" latinLnBrk="0" hangingPunct="1">
        <a:defRPr kumimoji="1" sz="1800" kern="1200">
          <a:solidFill>
            <a:schemeClr val="tx1"/>
          </a:solidFill>
          <a:latin typeface="+mn-lt"/>
          <a:ea typeface="+mn-ea"/>
          <a:cs typeface="+mn-cs"/>
        </a:defRPr>
      </a:lvl1pPr>
      <a:lvl2pPr marL="453754" algn="l" defTabSz="907526" rtl="0" eaLnBrk="1" latinLnBrk="0" hangingPunct="1">
        <a:defRPr kumimoji="1" sz="1800" kern="1200">
          <a:solidFill>
            <a:schemeClr val="tx1"/>
          </a:solidFill>
          <a:latin typeface="+mn-lt"/>
          <a:ea typeface="+mn-ea"/>
          <a:cs typeface="+mn-cs"/>
        </a:defRPr>
      </a:lvl2pPr>
      <a:lvl3pPr marL="907526" algn="l" defTabSz="907526" rtl="0" eaLnBrk="1" latinLnBrk="0" hangingPunct="1">
        <a:defRPr kumimoji="1" sz="1800" kern="1200">
          <a:solidFill>
            <a:schemeClr val="tx1"/>
          </a:solidFill>
          <a:latin typeface="+mn-lt"/>
          <a:ea typeface="+mn-ea"/>
          <a:cs typeface="+mn-cs"/>
        </a:defRPr>
      </a:lvl3pPr>
      <a:lvl4pPr marL="1361290" algn="l" defTabSz="907526" rtl="0" eaLnBrk="1" latinLnBrk="0" hangingPunct="1">
        <a:defRPr kumimoji="1" sz="1800" kern="1200">
          <a:solidFill>
            <a:schemeClr val="tx1"/>
          </a:solidFill>
          <a:latin typeface="+mn-lt"/>
          <a:ea typeface="+mn-ea"/>
          <a:cs typeface="+mn-cs"/>
        </a:defRPr>
      </a:lvl4pPr>
      <a:lvl5pPr marL="1815059" algn="l" defTabSz="907526" rtl="0" eaLnBrk="1" latinLnBrk="0" hangingPunct="1">
        <a:defRPr kumimoji="1" sz="1800" kern="1200">
          <a:solidFill>
            <a:schemeClr val="tx1"/>
          </a:solidFill>
          <a:latin typeface="+mn-lt"/>
          <a:ea typeface="+mn-ea"/>
          <a:cs typeface="+mn-cs"/>
        </a:defRPr>
      </a:lvl5pPr>
      <a:lvl6pPr marL="2268831" algn="l" defTabSz="907526" rtl="0" eaLnBrk="1" latinLnBrk="0" hangingPunct="1">
        <a:defRPr kumimoji="1" sz="1800" kern="1200">
          <a:solidFill>
            <a:schemeClr val="tx1"/>
          </a:solidFill>
          <a:latin typeface="+mn-lt"/>
          <a:ea typeface="+mn-ea"/>
          <a:cs typeface="+mn-cs"/>
        </a:defRPr>
      </a:lvl6pPr>
      <a:lvl7pPr marL="2722598" algn="l" defTabSz="907526" rtl="0" eaLnBrk="1" latinLnBrk="0" hangingPunct="1">
        <a:defRPr kumimoji="1" sz="1800" kern="1200">
          <a:solidFill>
            <a:schemeClr val="tx1"/>
          </a:solidFill>
          <a:latin typeface="+mn-lt"/>
          <a:ea typeface="+mn-ea"/>
          <a:cs typeface="+mn-cs"/>
        </a:defRPr>
      </a:lvl7pPr>
      <a:lvl8pPr marL="3176366" algn="l" defTabSz="907526" rtl="0" eaLnBrk="1" latinLnBrk="0" hangingPunct="1">
        <a:defRPr kumimoji="1" sz="1800" kern="1200">
          <a:solidFill>
            <a:schemeClr val="tx1"/>
          </a:solidFill>
          <a:latin typeface="+mn-lt"/>
          <a:ea typeface="+mn-ea"/>
          <a:cs typeface="+mn-cs"/>
        </a:defRPr>
      </a:lvl8pPr>
      <a:lvl9pPr marL="3630131" algn="l" defTabSz="907526"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4.gif"/></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9" Type="http://schemas.openxmlformats.org/officeDocument/2006/relationships/image" Target="../media/image16.tiff"/><Relationship Id="rId10"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infarm.de/" TargetMode="External"/><Relationship Id="rId4" Type="http://schemas.openxmlformats.org/officeDocument/2006/relationships/hyperlink" Target="http://gothamgreens.com/" TargetMode="External"/><Relationship Id="rId5" Type="http://schemas.openxmlformats.org/officeDocument/2006/relationships/hyperlink" Target="https://www.farmigo.com/" TargetMode="External"/><Relationship Id="rId6" Type="http://schemas.openxmlformats.org/officeDocument/2006/relationships/hyperlink" Target="http://planet-table.com/" TargetMode="External"/><Relationship Id="rId7" Type="http://schemas.openxmlformats.org/officeDocument/2006/relationships/hyperlink" Target="https://agriculture.rakuten.co.jp/lp/?sclid=a_glaw_pc_001" TargetMode="External"/><Relationship Id="rId1" Type="http://schemas.openxmlformats.org/officeDocument/2006/relationships/slideLayout" Target="../slideLayouts/slideLayout1.xml"/><Relationship Id="rId2" Type="http://schemas.openxmlformats.org/officeDocument/2006/relationships/hyperlink" Target="https://edntech.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forbesjapan.com/articles/detail/1774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eti.go.jp/committee/summary/eic0009/pdf/020_02_00.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moneyzine.jp/article/detail/214571" TargetMode="External"/><Relationship Id="rId3" Type="http://schemas.openxmlformats.org/officeDocument/2006/relationships/hyperlink" Target="https://matome.naver.jp/odai/21362887367155104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3" name="タイトル 2"/>
          <p:cNvSpPr>
            <a:spLocks noGrp="1"/>
          </p:cNvSpPr>
          <p:nvPr>
            <p:ph type="title"/>
          </p:nvPr>
        </p:nvSpPr>
        <p:spPr>
          <a:xfrm>
            <a:off x="140342" y="149608"/>
            <a:ext cx="8968162" cy="584105"/>
          </a:xfrm>
        </p:spPr>
        <p:txBody>
          <a:bodyPr/>
          <a:lstStyle/>
          <a:p>
            <a:r>
              <a:rPr lang="en-US" altLang="ja-JP" b="1" dirty="0">
                <a:solidFill>
                  <a:schemeClr val="tx1"/>
                </a:solidFill>
                <a:latin typeface="HGS明朝E" panose="02020900000000000000" pitchFamily="18" charset="-128"/>
                <a:ea typeface="HGS明朝E" panose="02020900000000000000" pitchFamily="18" charset="-128"/>
              </a:rPr>
              <a:t>Circulation </a:t>
            </a:r>
            <a:r>
              <a:rPr lang="en-US" altLang="ja-JP" b="1" dirty="0" smtClean="0">
                <a:solidFill>
                  <a:schemeClr val="tx1"/>
                </a:solidFill>
                <a:latin typeface="HGS明朝E" panose="02020900000000000000" pitchFamily="18" charset="-128"/>
                <a:ea typeface="HGS明朝E" panose="02020900000000000000" pitchFamily="18" charset="-128"/>
              </a:rPr>
              <a:t>Firms</a:t>
            </a:r>
            <a:r>
              <a:rPr lang="ja-JP" altLang="en-US" b="1" dirty="0" smtClean="0">
                <a:solidFill>
                  <a:schemeClr val="tx1"/>
                </a:solidFill>
                <a:latin typeface="HGS明朝E" panose="02020900000000000000" pitchFamily="18" charset="-128"/>
                <a:ea typeface="HGS明朝E" panose="02020900000000000000" pitchFamily="18" charset="-128"/>
              </a:rPr>
              <a:t> 事業計画書</a:t>
            </a:r>
            <a:endParaRPr kumimoji="1" lang="ja-JP" altLang="en-US" dirty="0">
              <a:solidFill>
                <a:schemeClr val="tx1"/>
              </a:solidFill>
            </a:endParaRPr>
          </a:p>
        </p:txBody>
      </p:sp>
      <p:sp>
        <p:nvSpPr>
          <p:cNvPr id="4" name="テキスト ボックス 3"/>
          <p:cNvSpPr txBox="1"/>
          <p:nvPr/>
        </p:nvSpPr>
        <p:spPr>
          <a:xfrm>
            <a:off x="1096031" y="2420888"/>
            <a:ext cx="7056784" cy="3539430"/>
          </a:xfrm>
          <a:prstGeom prst="rect">
            <a:avLst/>
          </a:prstGeom>
          <a:noFill/>
        </p:spPr>
        <p:txBody>
          <a:bodyPr wrap="square" rtlCol="0">
            <a:spAutoFit/>
          </a:bodyPr>
          <a:lstStyle/>
          <a:p>
            <a:pPr algn="ctr"/>
            <a:r>
              <a:rPr lang="ja-JP" altLang="en-US" sz="4000" b="1" dirty="0" smtClean="0">
                <a:latin typeface="HGS明朝E" panose="02020900000000000000" pitchFamily="18" charset="-128"/>
                <a:ea typeface="HGS明朝E" panose="02020900000000000000" pitchFamily="18" charset="-128"/>
              </a:rPr>
              <a:t>循環型ファーミング</a:t>
            </a:r>
            <a:endParaRPr lang="en-US" altLang="ja-JP" sz="4000" b="1" dirty="0" smtClean="0">
              <a:latin typeface="HGS明朝E" panose="02020900000000000000" pitchFamily="18" charset="-128"/>
              <a:ea typeface="HGS明朝E" panose="02020900000000000000" pitchFamily="18" charset="-128"/>
            </a:endParaRPr>
          </a:p>
          <a:p>
            <a:pPr algn="ctr"/>
            <a:r>
              <a:rPr lang="ja-JP" altLang="en-US" sz="4000" b="1" dirty="0" smtClean="0">
                <a:latin typeface="HGS明朝E" panose="02020900000000000000" pitchFamily="18" charset="-128"/>
                <a:ea typeface="HGS明朝E" panose="02020900000000000000" pitchFamily="18" charset="-128"/>
              </a:rPr>
              <a:t>プラットフォーム</a:t>
            </a:r>
            <a:endParaRPr lang="en-US" altLang="ja-JP" sz="4000" b="1" dirty="0">
              <a:latin typeface="HGS明朝E" panose="02020900000000000000" pitchFamily="18" charset="-128"/>
              <a:ea typeface="HGS明朝E" panose="02020900000000000000" pitchFamily="18" charset="-128"/>
            </a:endParaRPr>
          </a:p>
          <a:p>
            <a:pPr algn="ctr"/>
            <a:r>
              <a:rPr lang="ja-JP" altLang="en-US" sz="4000" b="1" dirty="0">
                <a:latin typeface="HGS明朝E" panose="02020900000000000000" pitchFamily="18" charset="-128"/>
                <a:ea typeface="HGS明朝E" panose="02020900000000000000" pitchFamily="18" charset="-128"/>
              </a:rPr>
              <a:t>「</a:t>
            </a:r>
            <a:r>
              <a:rPr lang="en-US" altLang="ja-JP" sz="4000" b="1" dirty="0">
                <a:latin typeface="HGS明朝E" panose="02020900000000000000" pitchFamily="18" charset="-128"/>
                <a:ea typeface="HGS明朝E" panose="02020900000000000000" pitchFamily="18" charset="-128"/>
              </a:rPr>
              <a:t>Circulation Firms</a:t>
            </a:r>
            <a:r>
              <a:rPr lang="ja-JP" altLang="en-US" sz="4000" b="1" dirty="0" smtClean="0">
                <a:latin typeface="HGS明朝E" panose="02020900000000000000" pitchFamily="18" charset="-128"/>
                <a:ea typeface="HGS明朝E" panose="02020900000000000000" pitchFamily="18" charset="-128"/>
              </a:rPr>
              <a:t>」</a:t>
            </a:r>
            <a:endParaRPr lang="ja-JP" altLang="en-US" sz="4000" b="1" dirty="0">
              <a:latin typeface="HGS明朝E" panose="02020900000000000000" pitchFamily="18" charset="-128"/>
              <a:ea typeface="HGS明朝E" panose="02020900000000000000" pitchFamily="18" charset="-128"/>
            </a:endParaRPr>
          </a:p>
          <a:p>
            <a:pPr algn="ctr"/>
            <a:endParaRPr lang="en-US" altLang="ja-JP" sz="4000" b="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3600" b="1" dirty="0">
                <a:latin typeface="Meiryo UI" panose="020B0604030504040204" pitchFamily="50" charset="-128"/>
                <a:ea typeface="Meiryo UI" panose="020B0604030504040204" pitchFamily="50" charset="-128"/>
                <a:cs typeface="Meiryo UI" panose="020B0604030504040204" pitchFamily="50" charset="-128"/>
              </a:rPr>
              <a:t>チーム</a:t>
            </a:r>
            <a:r>
              <a:rPr lang="ja-JP" altLang="en-US" sz="3600" b="1" dirty="0" smtClean="0">
                <a:latin typeface="Meiryo UI" panose="020B0604030504040204" pitchFamily="50" charset="-128"/>
                <a:ea typeface="Meiryo UI" panose="020B0604030504040204" pitchFamily="50" charset="-128"/>
                <a:cs typeface="Meiryo UI" panose="020B0604030504040204" pitchFamily="50" charset="-128"/>
              </a:rPr>
              <a:t>４</a:t>
            </a:r>
            <a:endParaRPr lang="en-US" altLang="ja-JP" sz="3600" b="1"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2800" b="1" dirty="0" smtClean="0">
                <a:latin typeface="Meiryo UI" panose="020B0604030504040204" pitchFamily="50" charset="-128"/>
                <a:ea typeface="Meiryo UI" panose="020B0604030504040204" pitchFamily="50" charset="-128"/>
                <a:cs typeface="Meiryo UI" panose="020B0604030504040204" pitchFamily="50" charset="-128"/>
              </a:rPr>
              <a:t>早川、雨宮、小池</a:t>
            </a:r>
          </a:p>
        </p:txBody>
      </p:sp>
    </p:spTree>
    <p:extLst>
      <p:ext uri="{BB962C8B-B14F-4D97-AF65-F5344CB8AC3E}">
        <p14:creationId xmlns:p14="http://schemas.microsoft.com/office/powerpoint/2010/main" val="153984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バリューチェーン、コスト構造</a:t>
            </a:r>
            <a:endParaRPr kumimoji="1" lang="ja-JP" altLang="en-US" dirty="0"/>
          </a:p>
        </p:txBody>
      </p:sp>
      <p:sp>
        <p:nvSpPr>
          <p:cNvPr id="3" name="テキスト プレースホルダー 2"/>
          <p:cNvSpPr>
            <a:spLocks noGrp="1"/>
          </p:cNvSpPr>
          <p:nvPr>
            <p:ph type="body" sz="quarter" idx="10"/>
          </p:nvPr>
        </p:nvSpPr>
        <p:spPr>
          <a:xfrm>
            <a:off x="1379944" y="836712"/>
            <a:ext cx="6384112" cy="1790589"/>
          </a:xfrm>
        </p:spPr>
        <p:txBody>
          <a:bodyPr/>
          <a:lstStyle/>
          <a:p>
            <a:r>
              <a:rPr lang="ja-JP" altLang="en-US" dirty="0"/>
              <a:t>農家の儲けは少ない。</a:t>
            </a:r>
            <a:endParaRPr lang="en-US" altLang="ja-JP" dirty="0"/>
          </a:p>
          <a:p>
            <a:r>
              <a:rPr lang="ja-JP" altLang="en-US" dirty="0"/>
              <a:t>最終消費者は、流通段階で転嫁された</a:t>
            </a:r>
            <a:endParaRPr lang="en-US" altLang="ja-JP" dirty="0"/>
          </a:p>
          <a:p>
            <a:r>
              <a:rPr lang="ja-JP" altLang="en-US" dirty="0"/>
              <a:t>価格を受け入れざるを得ない</a:t>
            </a:r>
          </a:p>
          <a:p>
            <a:endParaRPr kumimoji="1" lang="ja-JP" altLang="en-US" dirty="0"/>
          </a:p>
        </p:txBody>
      </p:sp>
      <p:pic>
        <p:nvPicPr>
          <p:cNvPr id="2050" name="Picture 2" descr="「農業 バリューチェーン」の画像検索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516872"/>
            <a:ext cx="5000625" cy="235029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5657850" y="7776063"/>
            <a:ext cx="3985386" cy="300082"/>
          </a:xfrm>
          <a:prstGeom prst="rect">
            <a:avLst/>
          </a:prstGeom>
        </p:spPr>
        <p:txBody>
          <a:bodyPr wrap="none">
            <a:spAutoFit/>
          </a:bodyPr>
          <a:lstStyle/>
          <a:p>
            <a:r>
              <a:rPr lang="ja-JP" altLang="en-US" sz="1350" dirty="0"/>
              <a:t>http://jpn.nec.com/profile/vision/report/04-5.html</a:t>
            </a:r>
          </a:p>
        </p:txBody>
      </p:sp>
      <p:pic>
        <p:nvPicPr>
          <p:cNvPr id="2052" name="Picture 4" descr="「野菜　コスト構造」の画像検索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028" y="2220082"/>
            <a:ext cx="4143375" cy="365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146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事業概要</a:t>
            </a:r>
            <a:endParaRPr kumimoji="1" lang="ja-JP" altLang="en-US" dirty="0"/>
          </a:p>
        </p:txBody>
      </p:sp>
      <p:sp>
        <p:nvSpPr>
          <p:cNvPr id="3" name="テキスト ボックス 2"/>
          <p:cNvSpPr txBox="1"/>
          <p:nvPr/>
        </p:nvSpPr>
        <p:spPr>
          <a:xfrm>
            <a:off x="755576" y="908720"/>
            <a:ext cx="7571303" cy="1200329"/>
          </a:xfrm>
          <a:prstGeom prst="rect">
            <a:avLst/>
          </a:prstGeom>
          <a:noFill/>
        </p:spPr>
        <p:txBody>
          <a:bodyPr wrap="none" rtlCol="0">
            <a:spAutoFit/>
          </a:bodyPr>
          <a:lstStyle/>
          <a:p>
            <a:pPr algn="ctr"/>
            <a:r>
              <a:rPr lang="ja-JP" altLang="en-US" sz="2400" b="1"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誰もが</a:t>
            </a:r>
            <a:r>
              <a:rPr lang="ja-JP" altLang="en-US" sz="2400" b="1"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育てる喜び</a:t>
            </a:r>
            <a:r>
              <a:rPr lang="ja-JP" altLang="en-US" sz="2400" b="1"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400" b="1"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を味わうことができる</a:t>
            </a:r>
            <a:r>
              <a:rPr lang="ja-JP" altLang="en-US" sz="2400" b="1"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ための、</a:t>
            </a:r>
            <a:endParaRPr lang="en-US" altLang="ja-JP" sz="2400" b="1"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2400" b="1" dirty="0">
                <a:solidFill>
                  <a:schemeClr val="bg1">
                    <a:lumMod val="50000"/>
                  </a:schemeClr>
                </a:solidFill>
                <a:latin typeface="HGS明朝E" panose="02020900000000000000" pitchFamily="18" charset="-128"/>
                <a:ea typeface="HGS明朝E" panose="02020900000000000000" pitchFamily="18" charset="-128"/>
              </a:rPr>
              <a:t>循環型ベジタブルプラットフォーム</a:t>
            </a:r>
            <a:endParaRPr lang="en-US" altLang="ja-JP" sz="2400" b="1" dirty="0">
              <a:solidFill>
                <a:schemeClr val="bg1">
                  <a:lumMod val="50000"/>
                </a:schemeClr>
              </a:solidFill>
              <a:latin typeface="HGS明朝E" panose="02020900000000000000" pitchFamily="18" charset="-128"/>
              <a:ea typeface="HGS明朝E" panose="02020900000000000000" pitchFamily="18" charset="-128"/>
            </a:endParaRPr>
          </a:p>
          <a:p>
            <a:pPr algn="ctr"/>
            <a:r>
              <a:rPr lang="ja-JP" altLang="en-US" sz="2400" b="1" dirty="0">
                <a:solidFill>
                  <a:schemeClr val="bg1">
                    <a:lumMod val="50000"/>
                  </a:schemeClr>
                </a:solidFill>
                <a:latin typeface="HGS明朝E" panose="02020900000000000000" pitchFamily="18" charset="-128"/>
                <a:ea typeface="HGS明朝E" panose="02020900000000000000" pitchFamily="18" charset="-128"/>
              </a:rPr>
              <a:t>「</a:t>
            </a:r>
            <a:r>
              <a:rPr lang="en-US" altLang="ja-JP" sz="2400" b="1" dirty="0">
                <a:solidFill>
                  <a:schemeClr val="bg1">
                    <a:lumMod val="50000"/>
                  </a:schemeClr>
                </a:solidFill>
                <a:latin typeface="HGS明朝E" panose="02020900000000000000" pitchFamily="18" charset="-128"/>
                <a:ea typeface="HGS明朝E" panose="02020900000000000000" pitchFamily="18" charset="-128"/>
              </a:rPr>
              <a:t>Circulation Firms</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」の展開</a:t>
            </a:r>
          </a:p>
        </p:txBody>
      </p:sp>
      <p:graphicFrame>
        <p:nvGraphicFramePr>
          <p:cNvPr id="4" name="図表 3"/>
          <p:cNvGraphicFramePr/>
          <p:nvPr>
            <p:extLst>
              <p:ext uri="{D42A27DB-BD31-4B8C-83A1-F6EECF244321}">
                <p14:modId xmlns:p14="http://schemas.microsoft.com/office/powerpoint/2010/main" val="1287609490"/>
              </p:ext>
            </p:extLst>
          </p:nvPr>
        </p:nvGraphicFramePr>
        <p:xfrm>
          <a:off x="899592" y="2240148"/>
          <a:ext cx="7427287" cy="4357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コンテンツ プレースホルダー 2"/>
          <p:cNvSpPr>
            <a:spLocks noGrp="1"/>
          </p:cNvSpPr>
          <p:nvPr>
            <p:ph type="body" sz="quarter" idx="10"/>
          </p:nvPr>
        </p:nvSpPr>
        <p:spPr>
          <a:xfrm>
            <a:off x="3779912" y="3068960"/>
            <a:ext cx="2088232" cy="2246098"/>
          </a:xfrm>
        </p:spPr>
        <p:txBody>
          <a:bodyPr/>
          <a:lstStyle/>
          <a:p>
            <a:pPr algn="l"/>
            <a:r>
              <a:rPr kumimoji="1" lang="ja-JP" altLang="en-US" sz="2000" dirty="0" smtClean="0"/>
              <a:t>お金の循環</a:t>
            </a:r>
            <a:endParaRPr kumimoji="1" lang="en-US" altLang="ja-JP" sz="2000" dirty="0" smtClean="0"/>
          </a:p>
          <a:p>
            <a:pPr algn="l"/>
            <a:r>
              <a:rPr lang="ja-JP" altLang="en-US" sz="2000" dirty="0" smtClean="0"/>
              <a:t>技（匠）の循環</a:t>
            </a:r>
            <a:endParaRPr lang="en-US" altLang="ja-JP" sz="2000" dirty="0" smtClean="0"/>
          </a:p>
          <a:p>
            <a:pPr algn="l"/>
            <a:r>
              <a:rPr kumimoji="1" lang="ja-JP" altLang="en-US" sz="2000" dirty="0"/>
              <a:t>世代</a:t>
            </a:r>
            <a:r>
              <a:rPr kumimoji="1" lang="ja-JP" altLang="en-US" sz="2000" dirty="0" smtClean="0"/>
              <a:t>の循環</a:t>
            </a:r>
            <a:endParaRPr kumimoji="1" lang="en-US" altLang="ja-JP" sz="2000" dirty="0" smtClean="0"/>
          </a:p>
          <a:p>
            <a:pPr algn="l"/>
            <a:r>
              <a:rPr lang="ja-JP" altLang="en-US" sz="2000" dirty="0"/>
              <a:t>土地</a:t>
            </a:r>
            <a:r>
              <a:rPr lang="ja-JP" altLang="en-US" sz="2000" dirty="0" smtClean="0"/>
              <a:t>の循環</a:t>
            </a:r>
            <a:endParaRPr lang="en-US" altLang="ja-JP" sz="2000" dirty="0" smtClean="0"/>
          </a:p>
          <a:p>
            <a:pPr algn="l"/>
            <a:r>
              <a:rPr kumimoji="1" lang="ja-JP" altLang="en-US" sz="2000" dirty="0"/>
              <a:t>消費</a:t>
            </a:r>
            <a:r>
              <a:rPr kumimoji="1" lang="ja-JP" altLang="en-US" sz="2000" dirty="0" smtClean="0"/>
              <a:t>の循環</a:t>
            </a:r>
            <a:endParaRPr kumimoji="1" lang="en-US" altLang="ja-JP" sz="2000" dirty="0" smtClean="0"/>
          </a:p>
          <a:p>
            <a:pPr algn="l"/>
            <a:r>
              <a:rPr lang="ja-JP" altLang="en-US" sz="2000" dirty="0" smtClean="0"/>
              <a:t>産業の循環</a:t>
            </a:r>
            <a:endParaRPr kumimoji="1" lang="ja-JP" altLang="en-US" sz="2000" dirty="0"/>
          </a:p>
        </p:txBody>
      </p:sp>
    </p:spTree>
    <p:extLst>
      <p:ext uri="{BB962C8B-B14F-4D97-AF65-F5344CB8AC3E}">
        <p14:creationId xmlns:p14="http://schemas.microsoft.com/office/powerpoint/2010/main" val="110186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コンセプト</a:t>
            </a:r>
            <a:r>
              <a:rPr lang="en-US" altLang="ja-JP" dirty="0" smtClean="0"/>
              <a:t>(</a:t>
            </a:r>
            <a:r>
              <a:rPr lang="en-US" altLang="ja-JP" dirty="0" smtClean="0">
                <a:solidFill>
                  <a:srgbClr val="FF0000"/>
                </a:solidFill>
              </a:rPr>
              <a:t>Farming-as-a-Service</a:t>
            </a:r>
            <a:r>
              <a:rPr lang="en-US" altLang="ja-JP" dirty="0" smtClean="0"/>
              <a:t>)</a:t>
            </a:r>
            <a:endParaRPr kumimoji="1" lang="ja-JP" altLang="en-US" dirty="0"/>
          </a:p>
        </p:txBody>
      </p:sp>
      <p:sp>
        <p:nvSpPr>
          <p:cNvPr id="3" name="コンテンツ プレースホルダー 2"/>
          <p:cNvSpPr>
            <a:spLocks noGrp="1"/>
          </p:cNvSpPr>
          <p:nvPr>
            <p:ph type="body" sz="quarter" idx="10"/>
          </p:nvPr>
        </p:nvSpPr>
        <p:spPr>
          <a:xfrm>
            <a:off x="323528" y="836712"/>
            <a:ext cx="7440528" cy="5688632"/>
          </a:xfrm>
        </p:spPr>
        <p:txBody>
          <a:bodyPr>
            <a:normAutofit/>
          </a:bodyPr>
          <a:lstStyle/>
          <a:p>
            <a:pPr algn="l"/>
            <a:r>
              <a:rPr lang="ja-JP" altLang="en-US" dirty="0" smtClean="0"/>
              <a:t>我々を中心としたエコシステムを作る</a:t>
            </a:r>
            <a:endParaRPr lang="en-US" altLang="ja-JP" dirty="0" smtClean="0"/>
          </a:p>
          <a:p>
            <a:pPr lvl="1"/>
            <a:r>
              <a:rPr lang="en-US" altLang="ja-JP" dirty="0" err="1" smtClean="0"/>
              <a:t>Edn</a:t>
            </a:r>
            <a:r>
              <a:rPr lang="ja-JP" altLang="en-US" dirty="0" smtClean="0"/>
              <a:t>やゼロアグリのようなスタートアップの栽培技術</a:t>
            </a:r>
            <a:endParaRPr lang="en-US" altLang="ja-JP" dirty="0" smtClean="0"/>
          </a:p>
          <a:p>
            <a:pPr lvl="1"/>
            <a:r>
              <a:rPr lang="ja-JP" altLang="en-US" dirty="0" smtClean="0"/>
              <a:t>水耕栽培のレシピ（たねや水温とか、、肥料など）を我々が握る</a:t>
            </a:r>
            <a:endParaRPr lang="en-US" altLang="ja-JP" dirty="0"/>
          </a:p>
          <a:p>
            <a:pPr algn="l"/>
            <a:r>
              <a:rPr lang="ja-JP" altLang="en-US" dirty="0" smtClean="0"/>
              <a:t>エコシステムへの参加者が</a:t>
            </a:r>
            <a:r>
              <a:rPr lang="en-US" altLang="ja-JP" dirty="0" smtClean="0"/>
              <a:t>P2P</a:t>
            </a:r>
            <a:r>
              <a:rPr lang="ja-JP" altLang="en-US" dirty="0" smtClean="0"/>
              <a:t>の取引を行う</a:t>
            </a:r>
            <a:endParaRPr lang="en-US" altLang="ja-JP" dirty="0" smtClean="0"/>
          </a:p>
          <a:p>
            <a:pPr lvl="1"/>
            <a:r>
              <a:rPr kumimoji="1" lang="ja-JP" altLang="en-US" dirty="0" smtClean="0"/>
              <a:t>トレーサビリティの確保（安全性）</a:t>
            </a:r>
            <a:endParaRPr kumimoji="1" lang="en-US" altLang="ja-JP" dirty="0" smtClean="0"/>
          </a:p>
          <a:p>
            <a:pPr lvl="1"/>
            <a:r>
              <a:rPr lang="ja-JP" altLang="en-US" dirty="0" smtClean="0"/>
              <a:t>エコシステム内でのプレイヤーの成長（カリスマ家政婦さん、</a:t>
            </a:r>
            <a:r>
              <a:rPr lang="en-US" altLang="ja-JP" dirty="0" err="1" smtClean="0"/>
              <a:t>youtuber</a:t>
            </a:r>
            <a:r>
              <a:rPr lang="en-US" altLang="ja-JP" dirty="0" smtClean="0"/>
              <a:t>)</a:t>
            </a:r>
          </a:p>
          <a:p>
            <a:pPr lvl="1"/>
            <a:r>
              <a:rPr lang="ja-JP" altLang="en-US" dirty="0"/>
              <a:t>エコシステム内で</a:t>
            </a:r>
            <a:r>
              <a:rPr lang="ja-JP" altLang="en-US" dirty="0" smtClean="0"/>
              <a:t>のチーム結成（マーケ屋さんと匠との出会い）</a:t>
            </a:r>
            <a:endParaRPr lang="en-US" altLang="ja-JP" dirty="0"/>
          </a:p>
          <a:p>
            <a:pPr algn="l"/>
            <a:r>
              <a:rPr kumimoji="1" lang="ja-JP" altLang="en-US" dirty="0" smtClean="0"/>
              <a:t>農業のバリューチェーンでのボトルネックは流通。</a:t>
            </a:r>
            <a:endParaRPr kumimoji="1" lang="en-US" altLang="ja-JP" dirty="0" smtClean="0"/>
          </a:p>
          <a:p>
            <a:pPr lvl="1"/>
            <a:r>
              <a:rPr kumimoji="1" lang="ja-JP" altLang="en-US" dirty="0" smtClean="0"/>
              <a:t>都市近郊のデッドスペースに水耕栽培工場を量産する。</a:t>
            </a:r>
            <a:endParaRPr kumimoji="1" lang="en-US" altLang="ja-JP" dirty="0" smtClean="0"/>
          </a:p>
          <a:p>
            <a:pPr lvl="1"/>
            <a:r>
              <a:rPr lang="ja-JP" altLang="en-US" dirty="0" smtClean="0"/>
              <a:t>軒先を取るイメージ</a:t>
            </a:r>
            <a:endParaRPr lang="en-US" altLang="ja-JP" dirty="0" smtClean="0"/>
          </a:p>
          <a:p>
            <a:pPr lvl="1"/>
            <a:r>
              <a:rPr kumimoji="1" lang="en-US" altLang="ja-JP" dirty="0" smtClean="0"/>
              <a:t>Uber</a:t>
            </a:r>
            <a:r>
              <a:rPr kumimoji="1" lang="ja-JP" altLang="en-US" dirty="0" smtClean="0"/>
              <a:t>のように例えば時間が空いている近場の学生などが農場の作物をレストランや家庭に運ぶ。</a:t>
            </a:r>
            <a:endParaRPr kumimoji="1" lang="ja-JP" altLang="en-US" dirty="0"/>
          </a:p>
        </p:txBody>
      </p:sp>
    </p:spTree>
    <p:extLst>
      <p:ext uri="{BB962C8B-B14F-4D97-AF65-F5344CB8AC3E}">
        <p14:creationId xmlns:p14="http://schemas.microsoft.com/office/powerpoint/2010/main" val="5418505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都市部の軒先（デッドスペース）の活用</a:t>
            </a:r>
            <a:endParaRPr kumimoji="1" lang="ja-JP" altLang="en-US" dirty="0"/>
          </a:p>
        </p:txBody>
      </p:sp>
      <p:sp>
        <p:nvSpPr>
          <p:cNvPr id="3" name="テキスト プレースホルダー 2"/>
          <p:cNvSpPr>
            <a:spLocks noGrp="1"/>
          </p:cNvSpPr>
          <p:nvPr>
            <p:ph type="body" sz="quarter" idx="10"/>
          </p:nvPr>
        </p:nvSpPr>
        <p:spPr/>
        <p:txBody>
          <a:bodyPr/>
          <a:lstStyle/>
          <a:p>
            <a:endParaRPr kumimoji="1" lang="ja-JP" altLang="en-US" dirty="0"/>
          </a:p>
        </p:txBody>
      </p:sp>
      <p:pic>
        <p:nvPicPr>
          <p:cNvPr id="4" name="図 3"/>
          <p:cNvPicPr>
            <a:picLocks noChangeAspect="1"/>
          </p:cNvPicPr>
          <p:nvPr/>
        </p:nvPicPr>
        <p:blipFill>
          <a:blip r:embed="rId2"/>
          <a:stretch>
            <a:fillRect/>
          </a:stretch>
        </p:blipFill>
        <p:spPr>
          <a:xfrm>
            <a:off x="732907" y="3147808"/>
            <a:ext cx="680412" cy="908462"/>
          </a:xfrm>
          <a:prstGeom prst="rect">
            <a:avLst/>
          </a:prstGeom>
        </p:spPr>
      </p:pic>
      <p:pic>
        <p:nvPicPr>
          <p:cNvPr id="5" name="図 4"/>
          <p:cNvPicPr>
            <a:picLocks noChangeAspect="1"/>
          </p:cNvPicPr>
          <p:nvPr/>
        </p:nvPicPr>
        <p:blipFill>
          <a:blip r:embed="rId2"/>
          <a:stretch>
            <a:fillRect/>
          </a:stretch>
        </p:blipFill>
        <p:spPr>
          <a:xfrm>
            <a:off x="1963140" y="3172984"/>
            <a:ext cx="680412" cy="908462"/>
          </a:xfrm>
          <a:prstGeom prst="rect">
            <a:avLst/>
          </a:prstGeom>
        </p:spPr>
      </p:pic>
      <p:pic>
        <p:nvPicPr>
          <p:cNvPr id="6" name="図 5"/>
          <p:cNvPicPr>
            <a:picLocks noChangeAspect="1"/>
          </p:cNvPicPr>
          <p:nvPr/>
        </p:nvPicPr>
        <p:blipFill>
          <a:blip r:embed="rId2"/>
          <a:stretch>
            <a:fillRect/>
          </a:stretch>
        </p:blipFill>
        <p:spPr>
          <a:xfrm>
            <a:off x="3193374" y="3147808"/>
            <a:ext cx="746915" cy="997256"/>
          </a:xfrm>
          <a:prstGeom prst="rect">
            <a:avLst/>
          </a:prstGeom>
        </p:spPr>
      </p:pic>
      <p:pic>
        <p:nvPicPr>
          <p:cNvPr id="7" name="図 6"/>
          <p:cNvPicPr>
            <a:picLocks noChangeAspect="1"/>
          </p:cNvPicPr>
          <p:nvPr/>
        </p:nvPicPr>
        <p:blipFill>
          <a:blip r:embed="rId2"/>
          <a:stretch>
            <a:fillRect/>
          </a:stretch>
        </p:blipFill>
        <p:spPr>
          <a:xfrm>
            <a:off x="4452936" y="3147808"/>
            <a:ext cx="727107" cy="970808"/>
          </a:xfrm>
          <a:prstGeom prst="rect">
            <a:avLst/>
          </a:prstGeom>
        </p:spPr>
      </p:pic>
      <p:pic>
        <p:nvPicPr>
          <p:cNvPr id="8" name="図 7"/>
          <p:cNvPicPr>
            <a:picLocks noChangeAspect="1"/>
          </p:cNvPicPr>
          <p:nvPr/>
        </p:nvPicPr>
        <p:blipFill>
          <a:blip r:embed="rId3"/>
          <a:stretch>
            <a:fillRect/>
          </a:stretch>
        </p:blipFill>
        <p:spPr>
          <a:xfrm>
            <a:off x="628651" y="5078812"/>
            <a:ext cx="849644" cy="849644"/>
          </a:xfrm>
          <a:prstGeom prst="rect">
            <a:avLst/>
          </a:prstGeom>
        </p:spPr>
      </p:pic>
      <p:pic>
        <p:nvPicPr>
          <p:cNvPr id="9" name="図 8"/>
          <p:cNvPicPr>
            <a:picLocks noChangeAspect="1"/>
          </p:cNvPicPr>
          <p:nvPr/>
        </p:nvPicPr>
        <p:blipFill>
          <a:blip r:embed="rId4"/>
          <a:stretch>
            <a:fillRect/>
          </a:stretch>
        </p:blipFill>
        <p:spPr>
          <a:xfrm>
            <a:off x="2013511" y="5078812"/>
            <a:ext cx="849644" cy="849644"/>
          </a:xfrm>
          <a:prstGeom prst="rect">
            <a:avLst/>
          </a:prstGeom>
        </p:spPr>
      </p:pic>
      <p:pic>
        <p:nvPicPr>
          <p:cNvPr id="10" name="図 9"/>
          <p:cNvPicPr>
            <a:picLocks noChangeAspect="1"/>
          </p:cNvPicPr>
          <p:nvPr/>
        </p:nvPicPr>
        <p:blipFill>
          <a:blip r:embed="rId5"/>
          <a:stretch>
            <a:fillRect/>
          </a:stretch>
        </p:blipFill>
        <p:spPr>
          <a:xfrm>
            <a:off x="5720344" y="3138969"/>
            <a:ext cx="1804631" cy="1014224"/>
          </a:xfrm>
          <a:prstGeom prst="rect">
            <a:avLst/>
          </a:prstGeom>
        </p:spPr>
      </p:pic>
      <p:sp>
        <p:nvSpPr>
          <p:cNvPr id="11" name="正方形/長方形 10"/>
          <p:cNvSpPr/>
          <p:nvPr/>
        </p:nvSpPr>
        <p:spPr>
          <a:xfrm>
            <a:off x="472045" y="2125267"/>
            <a:ext cx="4978730" cy="2450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350" dirty="0"/>
          </a:p>
          <a:p>
            <a:pPr algn="ctr"/>
            <a:endParaRPr lang="en-US" altLang="ja-JP" sz="1350" dirty="0"/>
          </a:p>
          <a:p>
            <a:pPr algn="ctr"/>
            <a:r>
              <a:rPr lang="ja-JP" altLang="en-US" sz="1350" dirty="0">
                <a:solidFill>
                  <a:schemeClr val="tx1"/>
                </a:solidFill>
              </a:rPr>
              <a:t>　　　　　　　　　　　　　</a:t>
            </a:r>
            <a:r>
              <a:rPr lang="ja-JP" altLang="en-US" sz="1350" dirty="0" smtClean="0">
                <a:solidFill>
                  <a:schemeClr val="tx1"/>
                </a:solidFill>
              </a:rPr>
              <a:t>　　</a:t>
            </a:r>
            <a:r>
              <a:rPr lang="ja-JP" altLang="en-US" sz="1350" dirty="0" smtClean="0">
                <a:solidFill>
                  <a:schemeClr val="bg2"/>
                </a:solidFill>
              </a:rPr>
              <a:t>都市部</a:t>
            </a:r>
            <a:endParaRPr lang="en-US" altLang="ja-JP" sz="1350" dirty="0">
              <a:solidFill>
                <a:schemeClr val="bg2"/>
              </a:solidFill>
            </a:endParaRPr>
          </a:p>
          <a:p>
            <a:pPr algn="ctr"/>
            <a:r>
              <a:rPr lang="ja-JP" altLang="en-US" sz="1350" dirty="0">
                <a:solidFill>
                  <a:schemeClr val="bg2"/>
                </a:solidFill>
              </a:rPr>
              <a:t>　　　　　　　　　　</a:t>
            </a:r>
            <a:r>
              <a:rPr lang="ja-JP" altLang="en-US" sz="1350" dirty="0" smtClean="0">
                <a:solidFill>
                  <a:schemeClr val="bg2"/>
                </a:solidFill>
              </a:rPr>
              <a:t>　　　　　　</a:t>
            </a:r>
            <a:r>
              <a:rPr lang="ja-JP" altLang="en-US" sz="1350" dirty="0">
                <a:solidFill>
                  <a:schemeClr val="bg2"/>
                </a:solidFill>
              </a:rPr>
              <a:t>　　　　</a:t>
            </a:r>
            <a:r>
              <a:rPr lang="en-US" altLang="ja-JP" sz="1350" dirty="0">
                <a:solidFill>
                  <a:schemeClr val="bg2"/>
                </a:solidFill>
              </a:rPr>
              <a:t>(</a:t>
            </a:r>
            <a:r>
              <a:rPr lang="ja-JP" altLang="en-US" sz="1350" dirty="0">
                <a:solidFill>
                  <a:schemeClr val="bg2"/>
                </a:solidFill>
              </a:rPr>
              <a:t>マンションロビー、</a:t>
            </a:r>
            <a:endParaRPr lang="en-US" altLang="ja-JP" sz="1350" dirty="0">
              <a:solidFill>
                <a:schemeClr val="bg2"/>
              </a:solidFill>
            </a:endParaRPr>
          </a:p>
          <a:p>
            <a:pPr algn="ctr"/>
            <a:r>
              <a:rPr lang="ja-JP" altLang="en-US" sz="1350" dirty="0">
                <a:solidFill>
                  <a:schemeClr val="bg2"/>
                </a:solidFill>
              </a:rPr>
              <a:t>　　　　　　　　　　　　　　</a:t>
            </a:r>
            <a:r>
              <a:rPr lang="ja-JP" altLang="en-US" sz="1350" dirty="0" smtClean="0">
                <a:solidFill>
                  <a:schemeClr val="bg2"/>
                </a:solidFill>
              </a:rPr>
              <a:t>　　　　　　</a:t>
            </a:r>
            <a:r>
              <a:rPr lang="ja-JP" altLang="en-US" sz="1350" dirty="0">
                <a:solidFill>
                  <a:schemeClr val="bg2"/>
                </a:solidFill>
              </a:rPr>
              <a:t>　オフィスのラウンジ、</a:t>
            </a:r>
            <a:endParaRPr lang="en-US" altLang="ja-JP" sz="1350" dirty="0">
              <a:solidFill>
                <a:schemeClr val="bg2"/>
              </a:solidFill>
            </a:endParaRPr>
          </a:p>
          <a:p>
            <a:pPr algn="ctr"/>
            <a:r>
              <a:rPr lang="ja-JP" altLang="en-US" sz="1350" dirty="0">
                <a:solidFill>
                  <a:schemeClr val="bg2"/>
                </a:solidFill>
              </a:rPr>
              <a:t>　　　　　　　　　　</a:t>
            </a:r>
            <a:r>
              <a:rPr lang="ja-JP" altLang="en-US" sz="1350" dirty="0" smtClean="0">
                <a:solidFill>
                  <a:schemeClr val="bg2"/>
                </a:solidFill>
              </a:rPr>
              <a:t>　　　　　　</a:t>
            </a:r>
            <a:r>
              <a:rPr lang="ja-JP" altLang="en-US" sz="1350" dirty="0">
                <a:solidFill>
                  <a:schemeClr val="bg2"/>
                </a:solidFill>
              </a:rPr>
              <a:t>　ビルの屋上）</a:t>
            </a:r>
            <a:endParaRPr lang="en-US" altLang="ja-JP" sz="1350" dirty="0">
              <a:solidFill>
                <a:schemeClr val="bg2"/>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en-US" altLang="ja-JP" sz="1350" dirty="0">
              <a:solidFill>
                <a:schemeClr val="tx1"/>
              </a:solidFill>
            </a:endParaRPr>
          </a:p>
          <a:p>
            <a:pPr algn="ctr"/>
            <a:endParaRPr lang="ja-JP" altLang="en-US" sz="1350" dirty="0"/>
          </a:p>
        </p:txBody>
      </p:sp>
      <p:sp>
        <p:nvSpPr>
          <p:cNvPr id="12" name="正方形/長方形 11"/>
          <p:cNvSpPr/>
          <p:nvPr/>
        </p:nvSpPr>
        <p:spPr>
          <a:xfrm>
            <a:off x="5636418" y="2125267"/>
            <a:ext cx="3150394" cy="2450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bg2"/>
                </a:solidFill>
              </a:rPr>
              <a:t>都市近郊</a:t>
            </a: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ja-JP" altLang="en-US" sz="1350" dirty="0">
              <a:solidFill>
                <a:schemeClr val="bg2"/>
              </a:solidFill>
            </a:endParaRPr>
          </a:p>
        </p:txBody>
      </p:sp>
      <p:pic>
        <p:nvPicPr>
          <p:cNvPr id="15" name="図 14"/>
          <p:cNvPicPr>
            <a:picLocks noChangeAspect="1"/>
          </p:cNvPicPr>
          <p:nvPr/>
        </p:nvPicPr>
        <p:blipFill>
          <a:blip r:embed="rId6"/>
          <a:stretch>
            <a:fillRect/>
          </a:stretch>
        </p:blipFill>
        <p:spPr>
          <a:xfrm>
            <a:off x="7652607" y="2198669"/>
            <a:ext cx="1094012" cy="991904"/>
          </a:xfrm>
          <a:prstGeom prst="rect">
            <a:avLst/>
          </a:prstGeom>
        </p:spPr>
      </p:pic>
      <p:sp>
        <p:nvSpPr>
          <p:cNvPr id="16" name="正方形/長方形 15"/>
          <p:cNvSpPr/>
          <p:nvPr/>
        </p:nvSpPr>
        <p:spPr>
          <a:xfrm>
            <a:off x="648290" y="4170528"/>
            <a:ext cx="1795684" cy="300082"/>
          </a:xfrm>
          <a:prstGeom prst="rect">
            <a:avLst/>
          </a:prstGeom>
        </p:spPr>
        <p:txBody>
          <a:bodyPr wrap="none">
            <a:spAutoFit/>
          </a:bodyPr>
          <a:lstStyle/>
          <a:p>
            <a:r>
              <a:rPr lang="ja-JP" altLang="en-US" sz="1350" dirty="0">
                <a:solidFill>
                  <a:schemeClr val="bg2"/>
                </a:solidFill>
              </a:rPr>
              <a:t>https://edntech.com/</a:t>
            </a:r>
          </a:p>
        </p:txBody>
      </p:sp>
      <p:sp>
        <p:nvSpPr>
          <p:cNvPr id="17" name="上矢印 16"/>
          <p:cNvSpPr/>
          <p:nvPr/>
        </p:nvSpPr>
        <p:spPr>
          <a:xfrm>
            <a:off x="910829" y="4575573"/>
            <a:ext cx="171450" cy="4345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8" name="上矢印 17"/>
          <p:cNvSpPr/>
          <p:nvPr/>
        </p:nvSpPr>
        <p:spPr>
          <a:xfrm>
            <a:off x="2386022" y="4593429"/>
            <a:ext cx="171450" cy="4345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9" name="正方形/長方形 18"/>
          <p:cNvSpPr/>
          <p:nvPr/>
        </p:nvSpPr>
        <p:spPr>
          <a:xfrm>
            <a:off x="1136888" y="4636202"/>
            <a:ext cx="1194524" cy="424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25" dirty="0">
                <a:solidFill>
                  <a:srgbClr val="FF0000"/>
                </a:solidFill>
              </a:rPr>
              <a:t>わがままなオーダー</a:t>
            </a:r>
          </a:p>
        </p:txBody>
      </p:sp>
      <p:sp>
        <p:nvSpPr>
          <p:cNvPr id="20" name="角丸四角形吹き出し 19"/>
          <p:cNvSpPr/>
          <p:nvPr/>
        </p:nvSpPr>
        <p:spPr>
          <a:xfrm>
            <a:off x="4864894" y="4822032"/>
            <a:ext cx="3650456" cy="932260"/>
          </a:xfrm>
          <a:prstGeom prst="wedgeRoundRectCallout">
            <a:avLst>
              <a:gd name="adj1" fmla="val 53751"/>
              <a:gd name="adj2" fmla="val -1860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匠のレシピを開発</a:t>
            </a:r>
            <a:endParaRPr lang="en-US" altLang="ja-JP" sz="1350" dirty="0"/>
          </a:p>
          <a:p>
            <a:pPr algn="ctr"/>
            <a:r>
              <a:rPr lang="ja-JP" altLang="en-US" sz="1350" dirty="0"/>
              <a:t>人気が出れば価値が上がる。</a:t>
            </a:r>
            <a:endParaRPr lang="en-US" altLang="ja-JP" sz="1350" dirty="0"/>
          </a:p>
          <a:p>
            <a:pPr algn="ctr"/>
            <a:r>
              <a:rPr lang="ja-JP" altLang="en-US" sz="1350" dirty="0"/>
              <a:t>レシピは、どこの農場でも再現可能。</a:t>
            </a:r>
            <a:endParaRPr lang="en-US" altLang="ja-JP" sz="1350" dirty="0"/>
          </a:p>
          <a:p>
            <a:pPr algn="ctr"/>
            <a:r>
              <a:rPr lang="en-US" altLang="ja-JP" sz="1350" dirty="0"/>
              <a:t>Bitcoin</a:t>
            </a:r>
            <a:r>
              <a:rPr lang="ja-JP" altLang="en-US" sz="1350" dirty="0"/>
              <a:t>。謂わば上場した企業のような存在</a:t>
            </a:r>
          </a:p>
        </p:txBody>
      </p:sp>
      <p:pic>
        <p:nvPicPr>
          <p:cNvPr id="1026" name="Picture 2" descr="「マンション ロビー プラウド」の画像検索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399" y="2304669"/>
            <a:ext cx="764279" cy="573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オフィス　ロビー」の画像検索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1997" y="2299203"/>
            <a:ext cx="750945" cy="544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othamgreens.s3.amazonaws.com/homepage/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7058" y="2299202"/>
            <a:ext cx="776486" cy="46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2857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ブロックチェーンを利用した循環経済</a:t>
            </a:r>
            <a:endParaRPr kumimoji="1" lang="ja-JP" altLang="en-US" dirty="0"/>
          </a:p>
        </p:txBody>
      </p:sp>
      <p:pic>
        <p:nvPicPr>
          <p:cNvPr id="4" name="図 3"/>
          <p:cNvPicPr>
            <a:picLocks noChangeAspect="1"/>
          </p:cNvPicPr>
          <p:nvPr/>
        </p:nvPicPr>
        <p:blipFill>
          <a:blip r:embed="rId2"/>
          <a:stretch>
            <a:fillRect/>
          </a:stretch>
        </p:blipFill>
        <p:spPr>
          <a:xfrm>
            <a:off x="2208379" y="2926815"/>
            <a:ext cx="640136" cy="854687"/>
          </a:xfrm>
          <a:prstGeom prst="rect">
            <a:avLst/>
          </a:prstGeom>
        </p:spPr>
      </p:pic>
      <p:pic>
        <p:nvPicPr>
          <p:cNvPr id="5" name="図 4"/>
          <p:cNvPicPr>
            <a:picLocks noChangeAspect="1"/>
          </p:cNvPicPr>
          <p:nvPr/>
        </p:nvPicPr>
        <p:blipFill>
          <a:blip r:embed="rId3"/>
          <a:stretch>
            <a:fillRect/>
          </a:stretch>
        </p:blipFill>
        <p:spPr>
          <a:xfrm>
            <a:off x="912503" y="4090073"/>
            <a:ext cx="787533" cy="787533"/>
          </a:xfrm>
          <a:prstGeom prst="rect">
            <a:avLst/>
          </a:prstGeom>
        </p:spPr>
      </p:pic>
      <p:pic>
        <p:nvPicPr>
          <p:cNvPr id="6" name="図 5"/>
          <p:cNvPicPr>
            <a:picLocks noChangeAspect="1"/>
          </p:cNvPicPr>
          <p:nvPr/>
        </p:nvPicPr>
        <p:blipFill>
          <a:blip r:embed="rId2"/>
          <a:stretch>
            <a:fillRect/>
          </a:stretch>
        </p:blipFill>
        <p:spPr>
          <a:xfrm>
            <a:off x="5139245" y="3118753"/>
            <a:ext cx="810876" cy="1082654"/>
          </a:xfrm>
          <a:prstGeom prst="rect">
            <a:avLst/>
          </a:prstGeom>
        </p:spPr>
      </p:pic>
      <p:pic>
        <p:nvPicPr>
          <p:cNvPr id="7" name="図 6"/>
          <p:cNvPicPr>
            <a:picLocks noChangeAspect="1"/>
          </p:cNvPicPr>
          <p:nvPr/>
        </p:nvPicPr>
        <p:blipFill>
          <a:blip r:embed="rId2"/>
          <a:stretch>
            <a:fillRect/>
          </a:stretch>
        </p:blipFill>
        <p:spPr>
          <a:xfrm>
            <a:off x="2334754" y="4631146"/>
            <a:ext cx="729497" cy="973999"/>
          </a:xfrm>
          <a:prstGeom prst="rect">
            <a:avLst/>
          </a:prstGeom>
        </p:spPr>
      </p:pic>
      <p:cxnSp>
        <p:nvCxnSpPr>
          <p:cNvPr id="10" name="直線コネクタ 9"/>
          <p:cNvCxnSpPr>
            <a:stCxn id="7" idx="1"/>
            <a:endCxn id="5" idx="2"/>
          </p:cNvCxnSpPr>
          <p:nvPr/>
        </p:nvCxnSpPr>
        <p:spPr>
          <a:xfrm flipH="1" flipV="1">
            <a:off x="1306269" y="4877606"/>
            <a:ext cx="1028485" cy="240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5" idx="0"/>
            <a:endCxn id="4" idx="1"/>
          </p:cNvCxnSpPr>
          <p:nvPr/>
        </p:nvCxnSpPr>
        <p:spPr>
          <a:xfrm flipV="1">
            <a:off x="1306269" y="3354159"/>
            <a:ext cx="902111" cy="73591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stretch>
            <a:fillRect/>
          </a:stretch>
        </p:blipFill>
        <p:spPr>
          <a:xfrm>
            <a:off x="3569059" y="3949812"/>
            <a:ext cx="849644" cy="849644"/>
          </a:xfrm>
          <a:prstGeom prst="rect">
            <a:avLst/>
          </a:prstGeom>
        </p:spPr>
      </p:pic>
      <p:cxnSp>
        <p:nvCxnSpPr>
          <p:cNvPr id="15" name="直線コネクタ 14"/>
          <p:cNvCxnSpPr>
            <a:stCxn id="4" idx="3"/>
            <a:endCxn id="13" idx="1"/>
          </p:cNvCxnSpPr>
          <p:nvPr/>
        </p:nvCxnSpPr>
        <p:spPr>
          <a:xfrm>
            <a:off x="2848515" y="3354158"/>
            <a:ext cx="720543" cy="1020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3" idx="3"/>
            <a:endCxn id="6" idx="1"/>
          </p:cNvCxnSpPr>
          <p:nvPr/>
        </p:nvCxnSpPr>
        <p:spPr>
          <a:xfrm flipV="1">
            <a:off x="4418702" y="3660080"/>
            <a:ext cx="720543" cy="714554"/>
          </a:xfrm>
          <a:prstGeom prst="line">
            <a:avLst/>
          </a:prstGeom>
        </p:spPr>
        <p:style>
          <a:lnRef idx="1">
            <a:schemeClr val="accent1"/>
          </a:lnRef>
          <a:fillRef idx="0">
            <a:schemeClr val="accent1"/>
          </a:fillRef>
          <a:effectRef idx="0">
            <a:schemeClr val="accent1"/>
          </a:effectRef>
          <a:fontRef idx="minor">
            <a:schemeClr val="tx1"/>
          </a:fontRef>
        </p:style>
      </p:cxnSp>
      <p:sp>
        <p:nvSpPr>
          <p:cNvPr id="30" name="正方形/長方形 29"/>
          <p:cNvSpPr/>
          <p:nvPr/>
        </p:nvSpPr>
        <p:spPr>
          <a:xfrm>
            <a:off x="832247" y="2655310"/>
            <a:ext cx="7886700" cy="3118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pic>
        <p:nvPicPr>
          <p:cNvPr id="31" name="図 30"/>
          <p:cNvPicPr>
            <a:picLocks noChangeAspect="1"/>
          </p:cNvPicPr>
          <p:nvPr/>
        </p:nvPicPr>
        <p:blipFill>
          <a:blip r:embed="rId5"/>
          <a:stretch>
            <a:fillRect/>
          </a:stretch>
        </p:blipFill>
        <p:spPr>
          <a:xfrm>
            <a:off x="4935104" y="4674515"/>
            <a:ext cx="1697372" cy="953943"/>
          </a:xfrm>
          <a:prstGeom prst="rect">
            <a:avLst/>
          </a:prstGeom>
        </p:spPr>
      </p:pic>
      <p:pic>
        <p:nvPicPr>
          <p:cNvPr id="32" name="図 31"/>
          <p:cNvPicPr>
            <a:picLocks noChangeAspect="1"/>
          </p:cNvPicPr>
          <p:nvPr/>
        </p:nvPicPr>
        <p:blipFill>
          <a:blip r:embed="rId6"/>
          <a:stretch>
            <a:fillRect/>
          </a:stretch>
        </p:blipFill>
        <p:spPr>
          <a:xfrm>
            <a:off x="6670664" y="3209318"/>
            <a:ext cx="1144368" cy="1144368"/>
          </a:xfrm>
          <a:prstGeom prst="rect">
            <a:avLst/>
          </a:prstGeom>
        </p:spPr>
      </p:pic>
      <p:cxnSp>
        <p:nvCxnSpPr>
          <p:cNvPr id="34" name="直線コネクタ 33"/>
          <p:cNvCxnSpPr>
            <a:stCxn id="6" idx="3"/>
            <a:endCxn id="32" idx="1"/>
          </p:cNvCxnSpPr>
          <p:nvPr/>
        </p:nvCxnSpPr>
        <p:spPr>
          <a:xfrm>
            <a:off x="5950121" y="3660080"/>
            <a:ext cx="720543" cy="121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32" idx="2"/>
            <a:endCxn id="31" idx="3"/>
          </p:cNvCxnSpPr>
          <p:nvPr/>
        </p:nvCxnSpPr>
        <p:spPr>
          <a:xfrm flipH="1">
            <a:off x="6632476" y="4353686"/>
            <a:ext cx="610373" cy="797801"/>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図 36"/>
          <p:cNvPicPr>
            <a:picLocks noChangeAspect="1"/>
          </p:cNvPicPr>
          <p:nvPr/>
        </p:nvPicPr>
        <p:blipFill>
          <a:blip r:embed="rId7"/>
          <a:stretch>
            <a:fillRect/>
          </a:stretch>
        </p:blipFill>
        <p:spPr>
          <a:xfrm>
            <a:off x="3688180" y="2798986"/>
            <a:ext cx="694308" cy="694308"/>
          </a:xfrm>
          <a:prstGeom prst="rect">
            <a:avLst/>
          </a:prstGeom>
        </p:spPr>
      </p:pic>
      <p:cxnSp>
        <p:nvCxnSpPr>
          <p:cNvPr id="39" name="直線コネクタ 38"/>
          <p:cNvCxnSpPr>
            <a:stCxn id="37" idx="1"/>
            <a:endCxn id="4" idx="3"/>
          </p:cNvCxnSpPr>
          <p:nvPr/>
        </p:nvCxnSpPr>
        <p:spPr>
          <a:xfrm flipH="1">
            <a:off x="2848515" y="3146140"/>
            <a:ext cx="839665" cy="2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a:stCxn id="37" idx="2"/>
            <a:endCxn id="13" idx="0"/>
          </p:cNvCxnSpPr>
          <p:nvPr/>
        </p:nvCxnSpPr>
        <p:spPr>
          <a:xfrm flipH="1">
            <a:off x="3993881" y="3493294"/>
            <a:ext cx="41453" cy="456518"/>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図 44"/>
          <p:cNvPicPr>
            <a:picLocks noChangeAspect="1"/>
          </p:cNvPicPr>
          <p:nvPr/>
        </p:nvPicPr>
        <p:blipFill>
          <a:blip r:embed="rId8"/>
          <a:stretch>
            <a:fillRect/>
          </a:stretch>
        </p:blipFill>
        <p:spPr>
          <a:xfrm>
            <a:off x="7333255" y="4683004"/>
            <a:ext cx="945455" cy="945455"/>
          </a:xfrm>
          <a:prstGeom prst="rect">
            <a:avLst/>
          </a:prstGeom>
        </p:spPr>
      </p:pic>
      <p:cxnSp>
        <p:nvCxnSpPr>
          <p:cNvPr id="47" name="直線コネクタ 46"/>
          <p:cNvCxnSpPr>
            <a:stCxn id="45" idx="1"/>
            <a:endCxn id="31" idx="3"/>
          </p:cNvCxnSpPr>
          <p:nvPr/>
        </p:nvCxnSpPr>
        <p:spPr>
          <a:xfrm flipH="1" flipV="1">
            <a:off x="6632476" y="5151487"/>
            <a:ext cx="700779" cy="4244"/>
          </a:xfrm>
          <a:prstGeom prst="line">
            <a:avLst/>
          </a:prstGeom>
        </p:spPr>
        <p:style>
          <a:lnRef idx="1">
            <a:schemeClr val="accent1"/>
          </a:lnRef>
          <a:fillRef idx="0">
            <a:schemeClr val="accent1"/>
          </a:fillRef>
          <a:effectRef idx="0">
            <a:schemeClr val="accent1"/>
          </a:effectRef>
          <a:fontRef idx="minor">
            <a:schemeClr val="tx1"/>
          </a:fontRef>
        </p:style>
      </p:cxnSp>
      <p:sp>
        <p:nvSpPr>
          <p:cNvPr id="49" name="雲 48"/>
          <p:cNvSpPr/>
          <p:nvPr/>
        </p:nvSpPr>
        <p:spPr>
          <a:xfrm>
            <a:off x="3993880" y="927233"/>
            <a:ext cx="4985814" cy="12436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データは、</a:t>
            </a:r>
            <a:r>
              <a:rPr lang="en-US" altLang="ja-JP" sz="1350" dirty="0"/>
              <a:t>CMJ</a:t>
            </a:r>
            <a:r>
              <a:rPr lang="ja-JP" altLang="en-US" sz="1350" dirty="0"/>
              <a:t>が握る。</a:t>
            </a:r>
            <a:endParaRPr lang="en-US" altLang="ja-JP" sz="1350" dirty="0"/>
          </a:p>
          <a:p>
            <a:pPr algn="ctr"/>
            <a:r>
              <a:rPr lang="ja-JP" altLang="en-US" sz="1350" dirty="0"/>
              <a:t>（マーケティング、水耕栽培のレシピ）</a:t>
            </a:r>
            <a:endParaRPr lang="en-US" altLang="ja-JP" sz="1350" dirty="0"/>
          </a:p>
          <a:p>
            <a:pPr algn="ctr"/>
            <a:r>
              <a:rPr lang="ja-JP" altLang="en-US" sz="1350" dirty="0"/>
              <a:t>いつ、どの作物を収穫すればいいかの</a:t>
            </a:r>
            <a:endParaRPr lang="en-US" altLang="ja-JP" sz="1350" dirty="0"/>
          </a:p>
          <a:p>
            <a:pPr algn="ctr"/>
            <a:r>
              <a:rPr lang="ja-JP" altLang="en-US" sz="1350" dirty="0"/>
              <a:t>レコメンド</a:t>
            </a:r>
          </a:p>
        </p:txBody>
      </p:sp>
      <p:sp>
        <p:nvSpPr>
          <p:cNvPr id="50" name="上矢印 49"/>
          <p:cNvSpPr/>
          <p:nvPr/>
        </p:nvSpPr>
        <p:spPr>
          <a:xfrm>
            <a:off x="6265594" y="2216726"/>
            <a:ext cx="513854" cy="5159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51" name="正方形/長方形 50"/>
          <p:cNvSpPr/>
          <p:nvPr/>
        </p:nvSpPr>
        <p:spPr>
          <a:xfrm>
            <a:off x="628650" y="1632373"/>
            <a:ext cx="3059530" cy="9500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a:solidFill>
                  <a:srgbClr val="FF0000"/>
                </a:solidFill>
              </a:rPr>
              <a:t>オープンな取引</a:t>
            </a:r>
            <a:endParaRPr lang="en-US" altLang="ja-JP" sz="1350" dirty="0">
              <a:solidFill>
                <a:srgbClr val="FF0000"/>
              </a:solidFill>
            </a:endParaRPr>
          </a:p>
          <a:p>
            <a:r>
              <a:rPr lang="ja-JP" altLang="en-US" sz="1350" dirty="0">
                <a:solidFill>
                  <a:srgbClr val="FF0000"/>
                </a:solidFill>
              </a:rPr>
              <a:t>少額決済</a:t>
            </a:r>
            <a:endParaRPr lang="en-US" altLang="ja-JP" sz="1350" dirty="0">
              <a:solidFill>
                <a:srgbClr val="FF0000"/>
              </a:solidFill>
            </a:endParaRPr>
          </a:p>
          <a:p>
            <a:r>
              <a:rPr lang="ja-JP" altLang="en-US" sz="1350" dirty="0">
                <a:solidFill>
                  <a:srgbClr val="FF0000"/>
                </a:solidFill>
              </a:rPr>
              <a:t>取引のトレーサビリティの確保</a:t>
            </a:r>
          </a:p>
        </p:txBody>
      </p:sp>
      <p:sp>
        <p:nvSpPr>
          <p:cNvPr id="53" name="正方形/長方形 52"/>
          <p:cNvSpPr/>
          <p:nvPr/>
        </p:nvSpPr>
        <p:spPr>
          <a:xfrm>
            <a:off x="127557" y="2655310"/>
            <a:ext cx="532209" cy="31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350" dirty="0"/>
              <a:t>ICO</a:t>
            </a:r>
            <a:r>
              <a:rPr lang="ja-JP" altLang="en-US" sz="1350" dirty="0"/>
              <a:t>により、エコシステムを構築</a:t>
            </a:r>
          </a:p>
        </p:txBody>
      </p:sp>
      <p:sp>
        <p:nvSpPr>
          <p:cNvPr id="54" name="角丸四角形吹き出し 53"/>
          <p:cNvSpPr/>
          <p:nvPr/>
        </p:nvSpPr>
        <p:spPr>
          <a:xfrm>
            <a:off x="3363239" y="5026854"/>
            <a:ext cx="924460" cy="368255"/>
          </a:xfrm>
          <a:prstGeom prst="wedgeRoundRectCallout">
            <a:avLst>
              <a:gd name="adj1" fmla="val 123099"/>
              <a:gd name="adj2" fmla="val 65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カリスマ</a:t>
            </a:r>
            <a:endParaRPr lang="en-US" altLang="ja-JP" sz="1200" dirty="0"/>
          </a:p>
          <a:p>
            <a:pPr algn="ctr"/>
            <a:r>
              <a:rPr lang="en-US" altLang="ja-JP" sz="1200" dirty="0"/>
              <a:t>firmer</a:t>
            </a:r>
            <a:endParaRPr lang="ja-JP" altLang="en-US" sz="1200" dirty="0"/>
          </a:p>
        </p:txBody>
      </p:sp>
      <p:sp>
        <p:nvSpPr>
          <p:cNvPr id="55" name="角丸四角形吹き出し 54"/>
          <p:cNvSpPr/>
          <p:nvPr/>
        </p:nvSpPr>
        <p:spPr>
          <a:xfrm>
            <a:off x="6060292" y="4232860"/>
            <a:ext cx="924460" cy="368255"/>
          </a:xfrm>
          <a:prstGeom prst="wedgeRoundRectCallout">
            <a:avLst>
              <a:gd name="adj1" fmla="val 123099"/>
              <a:gd name="adj2" fmla="val 65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運送</a:t>
            </a:r>
          </a:p>
        </p:txBody>
      </p:sp>
      <p:pic>
        <p:nvPicPr>
          <p:cNvPr id="3" name="図 2"/>
          <p:cNvPicPr>
            <a:picLocks noChangeAspect="1"/>
          </p:cNvPicPr>
          <p:nvPr/>
        </p:nvPicPr>
        <p:blipFill>
          <a:blip r:embed="rId9"/>
          <a:stretch>
            <a:fillRect/>
          </a:stretch>
        </p:blipFill>
        <p:spPr>
          <a:xfrm>
            <a:off x="1700036" y="6133168"/>
            <a:ext cx="643242" cy="643242"/>
          </a:xfrm>
          <a:prstGeom prst="rect">
            <a:avLst/>
          </a:prstGeom>
        </p:spPr>
      </p:pic>
      <p:pic>
        <p:nvPicPr>
          <p:cNvPr id="8" name="図 7"/>
          <p:cNvPicPr>
            <a:picLocks noChangeAspect="1"/>
          </p:cNvPicPr>
          <p:nvPr/>
        </p:nvPicPr>
        <p:blipFill>
          <a:blip r:embed="rId10"/>
          <a:stretch>
            <a:fillRect/>
          </a:stretch>
        </p:blipFill>
        <p:spPr>
          <a:xfrm>
            <a:off x="2765301" y="6155839"/>
            <a:ext cx="597900" cy="597900"/>
          </a:xfrm>
          <a:prstGeom prst="rect">
            <a:avLst/>
          </a:prstGeom>
        </p:spPr>
      </p:pic>
      <p:sp>
        <p:nvSpPr>
          <p:cNvPr id="9" name="上矢印 8"/>
          <p:cNvSpPr/>
          <p:nvPr/>
        </p:nvSpPr>
        <p:spPr>
          <a:xfrm>
            <a:off x="2334754" y="5773557"/>
            <a:ext cx="364748" cy="359611"/>
          </a:xfrm>
          <a:prstGeom prst="upArrow">
            <a:avLst/>
          </a:prstGeom>
          <a:ln/>
        </p:spPr>
        <p:style>
          <a:lnRef idx="1">
            <a:schemeClr val="accent2"/>
          </a:lnRef>
          <a:fillRef idx="2">
            <a:schemeClr val="accent2"/>
          </a:fillRef>
          <a:effectRef idx="1">
            <a:schemeClr val="accent2"/>
          </a:effectRef>
          <a:fontRef idx="minor">
            <a:schemeClr val="dk1"/>
          </a:fontRef>
        </p:style>
        <p:txBody>
          <a:bodyPr wrap="square" lIns="36000" tIns="36000" rIns="36000" bIns="36000" rtlCol="0" anchor="ctr">
            <a:spAutoFit/>
          </a:bodyPr>
          <a:lstStyle/>
          <a:p>
            <a:pPr algn="ctr"/>
            <a:endParaRPr kumimoji="1" lang="ja-JP" altLang="en-US" sz="20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9870556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2"/>
                </a:solidFill>
              </a:rPr>
              <a:t>楽しみながら好きな野菜を</a:t>
            </a:r>
            <a:endParaRPr kumimoji="1" lang="ja-JP" altLang="en-US" dirty="0">
              <a:solidFill>
                <a:schemeClr val="bg2"/>
              </a:solidFill>
            </a:endParaRPr>
          </a:p>
        </p:txBody>
      </p:sp>
      <p:pic>
        <p:nvPicPr>
          <p:cNvPr id="5" name="コンテンツ プレースホルダー 4"/>
          <p:cNvPicPr>
            <a:picLocks noGrp="1" noChangeAspect="1"/>
          </p:cNvPicPr>
          <p:nvPr>
            <p:ph idx="4294967295"/>
          </p:nvPr>
        </p:nvPicPr>
        <p:blipFill>
          <a:blip r:embed="rId2"/>
          <a:stretch>
            <a:fillRect/>
          </a:stretch>
        </p:blipFill>
        <p:spPr>
          <a:xfrm>
            <a:off x="0" y="2011363"/>
            <a:ext cx="4413250" cy="2286000"/>
          </a:xfrm>
          <a:prstGeom prst="rect">
            <a:avLst/>
          </a:prstGeom>
        </p:spPr>
      </p:pic>
      <p:sp>
        <p:nvSpPr>
          <p:cNvPr id="6" name="コンテンツ プレースホルダー 2"/>
          <p:cNvSpPr txBox="1">
            <a:spLocks/>
          </p:cNvSpPr>
          <p:nvPr/>
        </p:nvSpPr>
        <p:spPr>
          <a:xfrm>
            <a:off x="5190259" y="2224088"/>
            <a:ext cx="3325091" cy="22779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a:lstStyle>
          <a:p>
            <a:endParaRPr lang="en-US" altLang="ja-JP" sz="2100" dirty="0"/>
          </a:p>
        </p:txBody>
      </p:sp>
      <p:sp>
        <p:nvSpPr>
          <p:cNvPr id="7" name="テキスト ボックス 6"/>
          <p:cNvSpPr txBox="1"/>
          <p:nvPr/>
        </p:nvSpPr>
        <p:spPr>
          <a:xfrm>
            <a:off x="4792625" y="2022231"/>
            <a:ext cx="3877985" cy="3000821"/>
          </a:xfrm>
          <a:prstGeom prst="rect">
            <a:avLst/>
          </a:prstGeom>
          <a:noFill/>
        </p:spPr>
        <p:txBody>
          <a:bodyPr wrap="none" rtlCol="0">
            <a:spAutoFit/>
          </a:bodyPr>
          <a:lstStyle/>
          <a:p>
            <a:r>
              <a:rPr lang="ja-JP" altLang="en-US" sz="1350" dirty="0">
                <a:solidFill>
                  <a:schemeClr val="bg2"/>
                </a:solidFill>
              </a:rPr>
              <a:t>・楽天の要素は参考にしつつも、この市場を</a:t>
            </a:r>
            <a:endParaRPr lang="en-US" altLang="ja-JP" sz="1350" dirty="0">
              <a:solidFill>
                <a:schemeClr val="bg2"/>
              </a:solidFill>
            </a:endParaRPr>
          </a:p>
          <a:p>
            <a:r>
              <a:rPr lang="ja-JP" altLang="en-US" sz="1350" dirty="0">
                <a:solidFill>
                  <a:schemeClr val="bg2"/>
                </a:solidFill>
              </a:rPr>
              <a:t>我々が</a:t>
            </a:r>
            <a:r>
              <a:rPr lang="en-US" altLang="ja-JP" sz="1350" dirty="0">
                <a:solidFill>
                  <a:schemeClr val="bg2"/>
                </a:solidFill>
              </a:rPr>
              <a:t>Get</a:t>
            </a:r>
            <a:r>
              <a:rPr lang="ja-JP" altLang="en-US" sz="1350" dirty="0">
                <a:solidFill>
                  <a:schemeClr val="bg2"/>
                </a:solidFill>
              </a:rPr>
              <a:t>するぐらいの意気込みで、リプレース</a:t>
            </a:r>
            <a:endParaRPr lang="en-US" altLang="ja-JP" sz="1350" dirty="0">
              <a:solidFill>
                <a:schemeClr val="bg2"/>
              </a:solidFill>
            </a:endParaRPr>
          </a:p>
          <a:p>
            <a:r>
              <a:rPr lang="ja-JP" altLang="en-US" sz="1350" dirty="0">
                <a:solidFill>
                  <a:schemeClr val="bg2"/>
                </a:solidFill>
              </a:rPr>
              <a:t>市場に乗り込む</a:t>
            </a:r>
            <a:endParaRPr lang="en-US" altLang="ja-JP" sz="1350" dirty="0">
              <a:solidFill>
                <a:schemeClr val="bg2"/>
              </a:solidFill>
            </a:endParaRPr>
          </a:p>
          <a:p>
            <a:endParaRPr lang="en-US" altLang="ja-JP" sz="1350" dirty="0">
              <a:solidFill>
                <a:schemeClr val="bg2"/>
              </a:solidFill>
            </a:endParaRPr>
          </a:p>
          <a:p>
            <a:r>
              <a:rPr lang="ja-JP" altLang="en-US" sz="1350" dirty="0">
                <a:solidFill>
                  <a:schemeClr val="bg2"/>
                </a:solidFill>
              </a:rPr>
              <a:t>⇒ただ作って届けるだけではなく、</a:t>
            </a:r>
            <a:endParaRPr lang="en-US" altLang="ja-JP" sz="1350" dirty="0">
              <a:solidFill>
                <a:schemeClr val="bg2"/>
              </a:solidFill>
            </a:endParaRPr>
          </a:p>
          <a:p>
            <a:endParaRPr lang="en-US" altLang="ja-JP" sz="1350" dirty="0">
              <a:solidFill>
                <a:schemeClr val="bg2"/>
              </a:solidFill>
            </a:endParaRPr>
          </a:p>
          <a:p>
            <a:r>
              <a:rPr lang="ja-JP" altLang="en-US" sz="1350" dirty="0">
                <a:solidFill>
                  <a:schemeClr val="bg2"/>
                </a:solidFill>
              </a:rPr>
              <a:t>①投資・融資・親から子へのお金の流れを盛り込む</a:t>
            </a:r>
            <a:endParaRPr lang="en-US" altLang="ja-JP" sz="1350" dirty="0">
              <a:solidFill>
                <a:schemeClr val="bg2"/>
              </a:solidFill>
            </a:endParaRPr>
          </a:p>
          <a:p>
            <a:endParaRPr lang="en-US" altLang="ja-JP" sz="1350" dirty="0">
              <a:solidFill>
                <a:schemeClr val="bg2"/>
              </a:solidFill>
            </a:endParaRPr>
          </a:p>
          <a:p>
            <a:r>
              <a:rPr lang="ja-JP" altLang="en-US" sz="1350" dirty="0">
                <a:solidFill>
                  <a:schemeClr val="bg2"/>
                </a:solidFill>
              </a:rPr>
              <a:t>②キヤノン</a:t>
            </a:r>
            <a:r>
              <a:rPr lang="ja-JP" altLang="en-US" sz="1350" dirty="0" err="1">
                <a:solidFill>
                  <a:schemeClr val="bg2"/>
                </a:solidFill>
              </a:rPr>
              <a:t>ぽく</a:t>
            </a:r>
            <a:r>
              <a:rPr lang="ja-JP" altLang="en-US" sz="1350" dirty="0">
                <a:solidFill>
                  <a:schemeClr val="bg2"/>
                </a:solidFill>
              </a:rPr>
              <a:t>、</a:t>
            </a:r>
            <a:r>
              <a:rPr lang="en-US" altLang="ja-JP" sz="1350" dirty="0">
                <a:solidFill>
                  <a:schemeClr val="bg2"/>
                </a:solidFill>
              </a:rPr>
              <a:t>BPO</a:t>
            </a:r>
            <a:r>
              <a:rPr lang="ja-JP" altLang="en-US" sz="1350" dirty="0">
                <a:solidFill>
                  <a:schemeClr val="bg2"/>
                </a:solidFill>
              </a:rPr>
              <a:t>の要素</a:t>
            </a:r>
            <a:endParaRPr lang="en-US" altLang="ja-JP" sz="1350" dirty="0">
              <a:solidFill>
                <a:schemeClr val="bg2"/>
              </a:solidFill>
            </a:endParaRPr>
          </a:p>
          <a:p>
            <a:endParaRPr lang="en-US" altLang="ja-JP" sz="1350" dirty="0">
              <a:solidFill>
                <a:schemeClr val="bg2"/>
              </a:solidFill>
            </a:endParaRPr>
          </a:p>
          <a:p>
            <a:r>
              <a:rPr lang="ja-JP" altLang="en-US" sz="1350" dirty="0">
                <a:solidFill>
                  <a:schemeClr val="bg2"/>
                </a:solidFill>
              </a:rPr>
              <a:t>③小池さんの意見にもありましたが、「ゲーミフィ</a:t>
            </a:r>
            <a:endParaRPr lang="en-US" altLang="ja-JP" sz="1350" dirty="0">
              <a:solidFill>
                <a:schemeClr val="bg2"/>
              </a:solidFill>
            </a:endParaRPr>
          </a:p>
          <a:p>
            <a:r>
              <a:rPr lang="ja-JP" altLang="en-US" sz="1350" dirty="0">
                <a:solidFill>
                  <a:schemeClr val="bg2"/>
                </a:solidFill>
              </a:rPr>
              <a:t>ケーション」の楽しさを追加する</a:t>
            </a:r>
            <a:endParaRPr lang="en-US" altLang="ja-JP" sz="1350" dirty="0">
              <a:solidFill>
                <a:schemeClr val="bg2"/>
              </a:solidFill>
            </a:endParaRPr>
          </a:p>
          <a:p>
            <a:endParaRPr lang="en-US" altLang="ja-JP" sz="1350" dirty="0">
              <a:solidFill>
                <a:schemeClr val="bg2"/>
              </a:solidFill>
            </a:endParaRPr>
          </a:p>
          <a:p>
            <a:r>
              <a:rPr lang="ja-JP" altLang="en-US" sz="1350" dirty="0">
                <a:solidFill>
                  <a:schemeClr val="bg2"/>
                </a:solidFill>
              </a:rPr>
              <a:t>④「継続される」「定着される」ことが重要な視点</a:t>
            </a:r>
          </a:p>
        </p:txBody>
      </p:sp>
    </p:spTree>
    <p:extLst>
      <p:ext uri="{BB962C8B-B14F-4D97-AF65-F5344CB8AC3E}">
        <p14:creationId xmlns:p14="http://schemas.microsoft.com/office/powerpoint/2010/main" val="3180654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農場の利用者側のアクティビティ</a:t>
            </a:r>
            <a:endParaRPr kumimoji="1" lang="ja-JP" altLang="en-US" dirty="0"/>
          </a:p>
        </p:txBody>
      </p:sp>
      <p:sp>
        <p:nvSpPr>
          <p:cNvPr id="3" name="コンテンツ プレースホルダー 2"/>
          <p:cNvSpPr>
            <a:spLocks noGrp="1"/>
          </p:cNvSpPr>
          <p:nvPr>
            <p:ph type="body" sz="quarter" idx="10"/>
          </p:nvPr>
        </p:nvSpPr>
        <p:spPr>
          <a:xfrm>
            <a:off x="251520" y="836712"/>
            <a:ext cx="7512536" cy="4896544"/>
          </a:xfrm>
        </p:spPr>
        <p:txBody>
          <a:bodyPr/>
          <a:lstStyle/>
          <a:p>
            <a:pPr algn="l"/>
            <a:r>
              <a:rPr kumimoji="1" lang="ja-JP" altLang="en-US" dirty="0" smtClean="0"/>
              <a:t>レストランなど</a:t>
            </a:r>
            <a:endParaRPr kumimoji="1" lang="en-US" altLang="ja-JP" dirty="0" smtClean="0"/>
          </a:p>
          <a:p>
            <a:pPr lvl="1"/>
            <a:r>
              <a:rPr lang="ja-JP" altLang="en-US" dirty="0" smtClean="0"/>
              <a:t>その日の天候や条件などにより最適なオーダーを行う。</a:t>
            </a:r>
            <a:endParaRPr lang="en-US" altLang="ja-JP" dirty="0" smtClean="0"/>
          </a:p>
          <a:p>
            <a:pPr lvl="1"/>
            <a:r>
              <a:rPr kumimoji="1" lang="ja-JP" altLang="en-US" dirty="0" smtClean="0"/>
              <a:t>近場の農場では、様々な種類の野菜などを収穫期をずらして栽培するようにプログラミングしておく</a:t>
            </a:r>
            <a:endParaRPr kumimoji="1" lang="en-US" altLang="ja-JP" dirty="0" smtClean="0"/>
          </a:p>
          <a:p>
            <a:pPr algn="l"/>
            <a:r>
              <a:rPr lang="ja-JP" altLang="en-US" dirty="0" smtClean="0"/>
              <a:t>一般消費者</a:t>
            </a:r>
            <a:endParaRPr lang="en-US" altLang="ja-JP" dirty="0" smtClean="0"/>
          </a:p>
          <a:p>
            <a:pPr lvl="1"/>
            <a:r>
              <a:rPr kumimoji="1" lang="ja-JP" altLang="en-US" dirty="0" smtClean="0"/>
              <a:t>スマホを使い、自分の好きなレシピで農作物をオーダーできる。</a:t>
            </a:r>
            <a:endParaRPr kumimoji="1" lang="en-US" altLang="ja-JP" dirty="0" smtClean="0"/>
          </a:p>
          <a:p>
            <a:pPr lvl="1"/>
            <a:r>
              <a:rPr lang="ja-JP" altLang="en-US" dirty="0" smtClean="0"/>
              <a:t>水やりや肥料やりなどリアルにゲーム感覚でオーダー。（ただし、失敗はさせない。）栽培レシピ、結果のデータは、我々がもらう。</a:t>
            </a:r>
            <a:endParaRPr kumimoji="1" lang="ja-JP" altLang="en-US" dirty="0"/>
          </a:p>
        </p:txBody>
      </p:sp>
    </p:spTree>
    <p:extLst>
      <p:ext uri="{BB962C8B-B14F-4D97-AF65-F5344CB8AC3E}">
        <p14:creationId xmlns:p14="http://schemas.microsoft.com/office/powerpoint/2010/main" val="13688074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農場の提供者側のアクティビティ</a:t>
            </a:r>
            <a:endParaRPr kumimoji="1" lang="ja-JP" altLang="en-US" dirty="0"/>
          </a:p>
        </p:txBody>
      </p:sp>
      <p:sp>
        <p:nvSpPr>
          <p:cNvPr id="3" name="コンテンツ プレースホルダー 2"/>
          <p:cNvSpPr>
            <a:spLocks noGrp="1"/>
          </p:cNvSpPr>
          <p:nvPr>
            <p:ph type="body" sz="quarter" idx="10"/>
          </p:nvPr>
        </p:nvSpPr>
        <p:spPr>
          <a:xfrm>
            <a:off x="323528" y="836712"/>
            <a:ext cx="7440528" cy="4720622"/>
          </a:xfrm>
        </p:spPr>
        <p:txBody>
          <a:bodyPr/>
          <a:lstStyle/>
          <a:p>
            <a:pPr algn="l"/>
            <a:r>
              <a:rPr kumimoji="1" lang="ja-JP" altLang="en-US" dirty="0" smtClean="0"/>
              <a:t>農場は、最適なレシピにより８０％の生産を行う。</a:t>
            </a:r>
            <a:endParaRPr kumimoji="1" lang="en-US" altLang="ja-JP" dirty="0" smtClean="0"/>
          </a:p>
          <a:p>
            <a:pPr lvl="1"/>
            <a:r>
              <a:rPr lang="ja-JP" altLang="en-US" dirty="0" smtClean="0"/>
              <a:t>２０％で、様々なチャレンジをする。例えば珍しい野菜を作ったり、新しい分量の肥料を与えたり、水の量を変えたり。</a:t>
            </a:r>
            <a:endParaRPr lang="en-US" altLang="ja-JP" dirty="0" smtClean="0"/>
          </a:p>
          <a:p>
            <a:pPr lvl="1"/>
            <a:r>
              <a:rPr kumimoji="1" lang="ja-JP" altLang="en-US" dirty="0" smtClean="0"/>
              <a:t>このチャレンジ分を評価する。評価データは、我々が握る。</a:t>
            </a:r>
            <a:endParaRPr kumimoji="1" lang="en-US" altLang="ja-JP" dirty="0" smtClean="0"/>
          </a:p>
          <a:p>
            <a:pPr lvl="1"/>
            <a:r>
              <a:rPr lang="ja-JP" altLang="en-US" dirty="0" smtClean="0"/>
              <a:t>近場のレストランなどで消費される野菜などのマーケティングデータを握る。</a:t>
            </a:r>
            <a:endParaRPr kumimoji="1" lang="en-US" altLang="ja-JP" dirty="0" smtClean="0"/>
          </a:p>
          <a:p>
            <a:pPr algn="l"/>
            <a:r>
              <a:rPr lang="ja-JP" altLang="en-US" dirty="0" smtClean="0"/>
              <a:t>エコシステム内で様々なスキルを持った人と出会うことができる。例えば、マーケターやファイナンシャルプランナー、エンジニアなど。</a:t>
            </a:r>
            <a:endParaRPr kumimoji="1" lang="ja-JP" altLang="en-US" dirty="0"/>
          </a:p>
        </p:txBody>
      </p:sp>
    </p:spTree>
    <p:extLst>
      <p:ext uri="{BB962C8B-B14F-4D97-AF65-F5344CB8AC3E}">
        <p14:creationId xmlns:p14="http://schemas.microsoft.com/office/powerpoint/2010/main" val="17013468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Grp="1" noChangeArrowheads="1"/>
          </p:cNvSpPr>
          <p:nvPr/>
        </p:nvSpPr>
        <p:spPr bwMode="auto">
          <a:xfrm>
            <a:off x="901700" y="2996952"/>
            <a:ext cx="734060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defRPr sz="3200">
                <a:solidFill>
                  <a:schemeClr val="tx1"/>
                </a:solidFill>
                <a:latin typeface="Arial" panose="020B0604020202020204" pitchFamily="34" charset="0"/>
                <a:ea typeface="ＭＳ Ｐゴシック" panose="020B0600070205080204" pitchFamily="50" charset="-128"/>
              </a:defRPr>
            </a:lvl1pPr>
            <a:lvl2pPr algn="ctr">
              <a:spcBef>
                <a:spcPct val="20000"/>
              </a:spcBef>
              <a:defRPr sz="2800">
                <a:solidFill>
                  <a:schemeClr val="tx1"/>
                </a:solidFill>
                <a:latin typeface="Arial" panose="020B0604020202020204" pitchFamily="34" charset="0"/>
                <a:ea typeface="ＭＳ Ｐゴシック" panose="020B0600070205080204" pitchFamily="50" charset="-128"/>
              </a:defRPr>
            </a:lvl2pPr>
            <a:lvl3pPr algn="ctr">
              <a:spcBef>
                <a:spcPct val="20000"/>
              </a:spcBef>
              <a:defRPr sz="2400">
                <a:solidFill>
                  <a:schemeClr val="tx1"/>
                </a:solidFill>
                <a:latin typeface="Arial" panose="020B0604020202020204" pitchFamily="34" charset="0"/>
                <a:ea typeface="ＭＳ Ｐゴシック" panose="020B0600070205080204" pitchFamily="50" charset="-128"/>
              </a:defRPr>
            </a:lvl3pPr>
            <a:lvl4pPr algn="ctr">
              <a:spcBef>
                <a:spcPct val="20000"/>
              </a:spcBef>
              <a:defRPr sz="2000">
                <a:solidFill>
                  <a:schemeClr val="tx1"/>
                </a:solidFill>
                <a:latin typeface="Arial" panose="020B0604020202020204" pitchFamily="34" charset="0"/>
                <a:ea typeface="ＭＳ Ｐゴシック" panose="020B0600070205080204" pitchFamily="50" charset="-128"/>
              </a:defRPr>
            </a:lvl4pPr>
            <a:lvl5pPr algn="ctr">
              <a:spcBef>
                <a:spcPct val="20000"/>
              </a:spcBef>
              <a:defRPr sz="2000">
                <a:solidFill>
                  <a:schemeClr val="tx1"/>
                </a:solidFill>
                <a:latin typeface="Arial" panose="020B0604020202020204" pitchFamily="34" charset="0"/>
                <a:ea typeface="ＭＳ Ｐゴシック" panose="020B0600070205080204" pitchFamily="50" charset="-128"/>
              </a:defRPr>
            </a:lvl5pPr>
            <a:lvl6pPr algn="ctr" fontAlgn="base">
              <a:spcBef>
                <a:spcPct val="20000"/>
              </a:spcBef>
              <a:spcAft>
                <a:spcPct val="0"/>
              </a:spcAft>
              <a:defRPr sz="2000">
                <a:solidFill>
                  <a:schemeClr val="tx1"/>
                </a:solidFill>
                <a:latin typeface="Arial" panose="020B0604020202020204" pitchFamily="34" charset="0"/>
                <a:ea typeface="ＭＳ Ｐゴシック" panose="020B0600070205080204" pitchFamily="50" charset="-128"/>
              </a:defRPr>
            </a:lvl6pPr>
            <a:lvl7pPr algn="ctr" fontAlgn="base">
              <a:spcBef>
                <a:spcPct val="20000"/>
              </a:spcBef>
              <a:spcAft>
                <a:spcPct val="0"/>
              </a:spcAft>
              <a:defRPr sz="2000">
                <a:solidFill>
                  <a:schemeClr val="tx1"/>
                </a:solidFill>
                <a:latin typeface="Arial" panose="020B0604020202020204" pitchFamily="34" charset="0"/>
                <a:ea typeface="ＭＳ Ｐゴシック" panose="020B0600070205080204" pitchFamily="50" charset="-128"/>
              </a:defRPr>
            </a:lvl7pPr>
            <a:lvl8pPr algn="ctr" fontAlgn="base">
              <a:spcBef>
                <a:spcPct val="20000"/>
              </a:spcBef>
              <a:spcAft>
                <a:spcPct val="0"/>
              </a:spcAft>
              <a:defRPr sz="2000">
                <a:solidFill>
                  <a:schemeClr val="tx1"/>
                </a:solidFill>
                <a:latin typeface="Arial" panose="020B0604020202020204" pitchFamily="34" charset="0"/>
                <a:ea typeface="ＭＳ Ｐゴシック" panose="020B0600070205080204" pitchFamily="50" charset="-128"/>
              </a:defRPr>
            </a:lvl8pPr>
            <a:lvl9pPr algn="ctr" fontAlgn="base">
              <a:spcBef>
                <a:spcPct val="20000"/>
              </a:spcBef>
              <a:spcAft>
                <a:spcPct val="0"/>
              </a:spcAft>
              <a:defRPr sz="2000">
                <a:solidFill>
                  <a:schemeClr val="tx1"/>
                </a:solidFill>
                <a:latin typeface="Arial" panose="020B0604020202020204" pitchFamily="34" charset="0"/>
                <a:ea typeface="ＭＳ Ｐゴシック" panose="020B0600070205080204" pitchFamily="50" charset="-128"/>
              </a:defRPr>
            </a:lvl9pPr>
          </a:lstStyle>
          <a:p>
            <a:pPr marL="0" marR="0" lvl="0" indent="0" defTabSz="914400" eaLnBrk="1" fontAlgn="base" latinLnBrk="0" hangingPunct="1">
              <a:lnSpc>
                <a:spcPct val="90000"/>
              </a:lnSpc>
              <a:spcBef>
                <a:spcPct val="20000"/>
              </a:spcBef>
              <a:spcAft>
                <a:spcPct val="0"/>
              </a:spcAft>
              <a:buClrTx/>
              <a:buSzTx/>
              <a:buFontTx/>
              <a:buNone/>
              <a:tabLst/>
              <a:defRPr/>
            </a:pPr>
            <a:r>
              <a:rPr kumimoji="0" lang="en-US" altLang="ja-JP" sz="4800" b="0" i="0" u="none" strike="noStrike" kern="0" cap="none" spc="0" normalizeH="0" baseline="0" noProof="0" dirty="0" err="1" smtClean="0">
                <a:ln>
                  <a:noFill/>
                </a:ln>
                <a:solidFill>
                  <a:srgbClr val="000000"/>
                </a:solidFill>
                <a:effectLst/>
                <a:uLnTx/>
                <a:uFillTx/>
                <a:latin typeface="Meiryo UI" panose="020B0604030504040204" pitchFamily="50" charset="-128"/>
                <a:ea typeface="Meiryo UI" panose="020B0604030504040204" pitchFamily="50" charset="-128"/>
              </a:rPr>
              <a:t>Appenndix</a:t>
            </a:r>
            <a:endParaRPr kumimoji="0" lang="ja-JP" altLang="en-US" sz="4800" b="0" i="0" u="none" strike="noStrike" kern="0" cap="none" spc="0" normalizeH="0" baseline="0" noProof="0" dirty="0" smtClean="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 name="角丸四角形吹き出し 2"/>
          <p:cNvSpPr/>
          <p:nvPr/>
        </p:nvSpPr>
        <p:spPr>
          <a:xfrm>
            <a:off x="4355976" y="4869160"/>
            <a:ext cx="3650456" cy="932260"/>
          </a:xfrm>
          <a:prstGeom prst="wedgeRoundRectCallout">
            <a:avLst>
              <a:gd name="adj1" fmla="val -44168"/>
              <a:gd name="adj2" fmla="val -155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smtClean="0"/>
              <a:t>このページ以降の文章を、トップのバリュープロポジション、顧客課題に持っていく。</a:t>
            </a:r>
            <a:endParaRPr lang="ja-JP" altLang="en-US" sz="1350" dirty="0"/>
          </a:p>
        </p:txBody>
      </p:sp>
    </p:spTree>
    <p:extLst>
      <p:ext uri="{BB962C8B-B14F-4D97-AF65-F5344CB8AC3E}">
        <p14:creationId xmlns:p14="http://schemas.microsoft.com/office/powerpoint/2010/main" val="184000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競合プレイヤー</a:t>
            </a:r>
            <a:endParaRPr kumimoji="1" lang="ja-JP" altLang="en-US" dirty="0"/>
          </a:p>
        </p:txBody>
      </p:sp>
      <p:sp>
        <p:nvSpPr>
          <p:cNvPr id="3" name="コンテンツ プレースホルダー 2"/>
          <p:cNvSpPr>
            <a:spLocks noGrp="1"/>
          </p:cNvSpPr>
          <p:nvPr>
            <p:ph type="body" sz="quarter" idx="10"/>
          </p:nvPr>
        </p:nvSpPr>
        <p:spPr>
          <a:xfrm>
            <a:off x="323528" y="836712"/>
            <a:ext cx="7440528" cy="5472608"/>
          </a:xfrm>
        </p:spPr>
        <p:txBody>
          <a:bodyPr>
            <a:normAutofit/>
          </a:bodyPr>
          <a:lstStyle/>
          <a:p>
            <a:pPr algn="l"/>
            <a:r>
              <a:rPr lang="ja-JP" altLang="en-US" dirty="0" smtClean="0"/>
              <a:t>都市菜園</a:t>
            </a:r>
            <a:endParaRPr lang="en-US" altLang="ja-JP" dirty="0" smtClean="0"/>
          </a:p>
          <a:p>
            <a:pPr lvl="1"/>
            <a:r>
              <a:rPr lang="en-US" altLang="ja-JP" dirty="0">
                <a:hlinkClick r:id="rId2"/>
              </a:rPr>
              <a:t>https://edntech.com</a:t>
            </a:r>
            <a:r>
              <a:rPr lang="en-US" altLang="ja-JP" dirty="0" smtClean="0">
                <a:hlinkClick r:id="rId2"/>
              </a:rPr>
              <a:t>/</a:t>
            </a:r>
            <a:endParaRPr lang="en-US" altLang="ja-JP" dirty="0" smtClean="0"/>
          </a:p>
          <a:p>
            <a:pPr lvl="1"/>
            <a:r>
              <a:rPr lang="en-US" altLang="ja-JP" dirty="0">
                <a:hlinkClick r:id="rId3"/>
              </a:rPr>
              <a:t>https://infarm.de</a:t>
            </a:r>
            <a:r>
              <a:rPr lang="en-US" altLang="ja-JP" dirty="0" smtClean="0">
                <a:hlinkClick r:id="rId3"/>
              </a:rPr>
              <a:t>/</a:t>
            </a:r>
            <a:endParaRPr lang="en-US" altLang="ja-JP" dirty="0" smtClean="0"/>
          </a:p>
          <a:p>
            <a:pPr lvl="1"/>
            <a:r>
              <a:rPr lang="en-US" altLang="ja-JP" dirty="0">
                <a:hlinkClick r:id="rId4"/>
              </a:rPr>
              <a:t>http://gothamgreens.com</a:t>
            </a:r>
            <a:r>
              <a:rPr lang="en-US" altLang="ja-JP" dirty="0" smtClean="0">
                <a:hlinkClick r:id="rId4"/>
              </a:rPr>
              <a:t>/</a:t>
            </a:r>
            <a:endParaRPr lang="en-US" altLang="ja-JP" dirty="0" smtClean="0"/>
          </a:p>
          <a:p>
            <a:pPr lvl="1"/>
            <a:endParaRPr lang="en-US" altLang="ja-JP" dirty="0" smtClean="0"/>
          </a:p>
          <a:p>
            <a:pPr algn="l"/>
            <a:r>
              <a:rPr lang="ja-JP" altLang="en-US" dirty="0" smtClean="0"/>
              <a:t>地域農場と消費者のマッチング</a:t>
            </a:r>
            <a:endParaRPr lang="en-US" altLang="ja-JP" dirty="0" smtClean="0">
              <a:hlinkClick r:id="rId5"/>
            </a:endParaRPr>
          </a:p>
          <a:p>
            <a:pPr lvl="1"/>
            <a:r>
              <a:rPr lang="en-US" altLang="ja-JP" dirty="0" smtClean="0">
                <a:hlinkClick r:id="rId5"/>
              </a:rPr>
              <a:t>https</a:t>
            </a:r>
            <a:r>
              <a:rPr lang="en-US" altLang="ja-JP" dirty="0">
                <a:hlinkClick r:id="rId5"/>
              </a:rPr>
              <a:t>://www.farmigo.com</a:t>
            </a:r>
            <a:r>
              <a:rPr lang="en-US" altLang="ja-JP" dirty="0" smtClean="0">
                <a:hlinkClick r:id="rId5"/>
              </a:rPr>
              <a:t>/</a:t>
            </a:r>
            <a:endParaRPr lang="en-US" altLang="ja-JP" dirty="0" smtClean="0"/>
          </a:p>
          <a:p>
            <a:pPr lvl="1"/>
            <a:endParaRPr lang="en-US" altLang="ja-JP" dirty="0" smtClean="0"/>
          </a:p>
          <a:p>
            <a:pPr algn="l"/>
            <a:r>
              <a:rPr lang="en-US" altLang="ja-JP" dirty="0" smtClean="0"/>
              <a:t>BP</a:t>
            </a:r>
            <a:r>
              <a:rPr lang="ja-JP" altLang="en-US" dirty="0" smtClean="0"/>
              <a:t>改善系</a:t>
            </a:r>
            <a:endParaRPr lang="en-US" altLang="ja-JP" dirty="0" smtClean="0"/>
          </a:p>
          <a:p>
            <a:pPr lvl="1"/>
            <a:r>
              <a:rPr lang="en-US" altLang="ja-JP" dirty="0">
                <a:hlinkClick r:id="rId6"/>
              </a:rPr>
              <a:t>http://planet-table.com</a:t>
            </a:r>
            <a:r>
              <a:rPr lang="en-US" altLang="ja-JP" dirty="0" smtClean="0">
                <a:hlinkClick r:id="rId6"/>
              </a:rPr>
              <a:t>/</a:t>
            </a:r>
            <a:endParaRPr lang="en-US" altLang="ja-JP" dirty="0" smtClean="0"/>
          </a:p>
          <a:p>
            <a:pPr lvl="1"/>
            <a:endParaRPr lang="en-US" altLang="ja-JP" dirty="0" smtClean="0"/>
          </a:p>
          <a:p>
            <a:pPr algn="l"/>
            <a:r>
              <a:rPr lang="ja-JP" altLang="en-US" dirty="0" smtClean="0"/>
              <a:t>マッチング系</a:t>
            </a:r>
            <a:endParaRPr lang="en-US" altLang="ja-JP" dirty="0" smtClean="0"/>
          </a:p>
          <a:p>
            <a:pPr lvl="1"/>
            <a:r>
              <a:rPr lang="en-US" altLang="ja-JP" dirty="0">
                <a:hlinkClick r:id="rId7"/>
              </a:rPr>
              <a:t>https://agriculture.rakuten.co.jp/lp/?</a:t>
            </a:r>
            <a:r>
              <a:rPr lang="en-US" altLang="ja-JP" dirty="0" smtClean="0">
                <a:hlinkClick r:id="rId7"/>
              </a:rPr>
              <a:t>sclid=a_glaw_pc_001</a:t>
            </a:r>
            <a:endParaRPr lang="en-US" altLang="ja-JP" dirty="0" smtClean="0"/>
          </a:p>
          <a:p>
            <a:pPr lvl="1"/>
            <a:endParaRPr lang="en-US" altLang="ja-JP" dirty="0" smtClean="0"/>
          </a:p>
          <a:p>
            <a:pPr algn="l"/>
            <a:endParaRPr lang="en-US" altLang="ja-JP" dirty="0" smtClean="0"/>
          </a:p>
          <a:p>
            <a:pPr algn="l"/>
            <a:endParaRPr kumimoji="1" lang="ja-JP" altLang="en-US" dirty="0"/>
          </a:p>
        </p:txBody>
      </p:sp>
    </p:spTree>
    <p:extLst>
      <p:ext uri="{BB962C8B-B14F-4D97-AF65-F5344CB8AC3E}">
        <p14:creationId xmlns:p14="http://schemas.microsoft.com/office/powerpoint/2010/main" val="12992630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1" y="791768"/>
            <a:ext cx="9027078" cy="5994544"/>
          </a:xfrm>
          <a:prstGeom prst="rect">
            <a:avLst/>
          </a:prstGeom>
          <a:effectLst>
            <a:softEdge rad="127000"/>
          </a:effectLst>
        </p:spPr>
      </p:pic>
      <p:sp>
        <p:nvSpPr>
          <p:cNvPr id="2" name="タイトル 1"/>
          <p:cNvSpPr>
            <a:spLocks noGrp="1"/>
          </p:cNvSpPr>
          <p:nvPr>
            <p:ph type="title"/>
          </p:nvPr>
        </p:nvSpPr>
        <p:spPr/>
        <p:txBody>
          <a:bodyPr/>
          <a:lstStyle/>
          <a:p>
            <a:r>
              <a:rPr lang="en-US" altLang="ja-JP" dirty="0" smtClean="0">
                <a:effectLst>
                  <a:outerShdw blurRad="38100" dist="38100" dir="2700000" algn="tl">
                    <a:srgbClr val="000000">
                      <a:alpha val="43137"/>
                    </a:srgbClr>
                  </a:outerShdw>
                </a:effectLst>
              </a:rPr>
              <a:t>Our Vision, Our Mission</a:t>
            </a:r>
            <a:endParaRPr kumimoji="1" lang="ja-JP" altLang="en-US" dirty="0">
              <a:effectLst>
                <a:outerShdw blurRad="38100" dist="38100" dir="2700000" algn="tl">
                  <a:srgbClr val="000000">
                    <a:alpha val="43137"/>
                  </a:srgbClr>
                </a:outerShdw>
              </a:effectLst>
            </a:endParaRPr>
          </a:p>
        </p:txBody>
      </p:sp>
      <p:sp>
        <p:nvSpPr>
          <p:cNvPr id="6" name="コンテンツ プレースホルダー 2"/>
          <p:cNvSpPr txBox="1">
            <a:spLocks/>
          </p:cNvSpPr>
          <p:nvPr/>
        </p:nvSpPr>
        <p:spPr>
          <a:xfrm>
            <a:off x="-376945" y="1385266"/>
            <a:ext cx="9897891" cy="4807549"/>
          </a:xfrm>
          <a:prstGeom prst="rect">
            <a:avLst/>
          </a:prstGeom>
          <a:solidFill>
            <a:srgbClr val="FFFFFF">
              <a:alpha val="67843"/>
            </a:srgbClr>
          </a:solidFill>
          <a:ln>
            <a:noFill/>
          </a:ln>
        </p:spPr>
        <p:txBody>
          <a:bodyPr anchor="ctr"/>
          <a:lstStyle>
            <a:lvl1pPr marL="340329" indent="-340329" algn="l" rtl="0" eaLnBrk="0" fontAlgn="base" hangingPunct="0">
              <a:spcBef>
                <a:spcPct val="20000"/>
              </a:spcBef>
              <a:spcAft>
                <a:spcPct val="0"/>
              </a:spcAft>
              <a:buChar char="•"/>
              <a:defRPr kumimoji="1" sz="32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737369" indent="-283595" algn="l" rtl="0" eaLnBrk="0" fontAlgn="base" hangingPunct="0">
              <a:spcBef>
                <a:spcPct val="20000"/>
              </a:spcBef>
              <a:spcAft>
                <a:spcPct val="0"/>
              </a:spcAft>
              <a:buChar char="–"/>
              <a:defRPr kumimoji="1" sz="28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2pPr>
            <a:lvl3pPr marL="1134417" indent="-226879" algn="l" rtl="0" eaLnBrk="0" fontAlgn="base" hangingPunct="0">
              <a:spcBef>
                <a:spcPct val="20000"/>
              </a:spcBef>
              <a:spcAft>
                <a:spcPct val="0"/>
              </a:spcAft>
              <a:buChar char="•"/>
              <a:defRPr kumimoji="1" sz="24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3pPr>
            <a:lvl4pPr marL="1588181"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4pPr>
            <a:lvl5pPr marL="2041943"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5pPr>
            <a:lvl6pPr marL="2495714" indent="-226879" algn="l" rtl="0" fontAlgn="base">
              <a:spcBef>
                <a:spcPct val="20000"/>
              </a:spcBef>
              <a:spcAft>
                <a:spcPct val="0"/>
              </a:spcAft>
              <a:buChar char="»"/>
              <a:defRPr kumimoji="1" sz="2000">
                <a:solidFill>
                  <a:srgbClr val="646464"/>
                </a:solidFill>
                <a:latin typeface="+mn-lt"/>
                <a:ea typeface="+mn-ea"/>
              </a:defRPr>
            </a:lvl6pPr>
            <a:lvl7pPr marL="2949482" indent="-226879" algn="l" rtl="0" fontAlgn="base">
              <a:spcBef>
                <a:spcPct val="20000"/>
              </a:spcBef>
              <a:spcAft>
                <a:spcPct val="0"/>
              </a:spcAft>
              <a:buChar char="»"/>
              <a:defRPr kumimoji="1" sz="2000">
                <a:solidFill>
                  <a:srgbClr val="646464"/>
                </a:solidFill>
                <a:latin typeface="+mn-lt"/>
                <a:ea typeface="+mn-ea"/>
              </a:defRPr>
            </a:lvl7pPr>
            <a:lvl8pPr marL="3403251" indent="-226879" algn="l" rtl="0" fontAlgn="base">
              <a:spcBef>
                <a:spcPct val="20000"/>
              </a:spcBef>
              <a:spcAft>
                <a:spcPct val="0"/>
              </a:spcAft>
              <a:buChar char="»"/>
              <a:defRPr kumimoji="1" sz="2000">
                <a:solidFill>
                  <a:srgbClr val="646464"/>
                </a:solidFill>
                <a:latin typeface="+mn-lt"/>
                <a:ea typeface="+mn-ea"/>
              </a:defRPr>
            </a:lvl8pPr>
            <a:lvl9pPr marL="3857020" indent="-226879" algn="l" rtl="0" fontAlgn="base">
              <a:spcBef>
                <a:spcPct val="20000"/>
              </a:spcBef>
              <a:spcAft>
                <a:spcPct val="0"/>
              </a:spcAft>
              <a:buChar char="»"/>
              <a:defRPr kumimoji="1" sz="2000">
                <a:solidFill>
                  <a:srgbClr val="646464"/>
                </a:solidFill>
                <a:latin typeface="+mn-lt"/>
                <a:ea typeface="+mn-ea"/>
              </a:defRPr>
            </a:lvl9pPr>
          </a:lstStyle>
          <a:p>
            <a:pPr marL="0" indent="0" algn="ctr">
              <a:buNone/>
            </a:pPr>
            <a:r>
              <a:rPr lang="en-US" altLang="ja-JP" sz="2400" b="1" dirty="0" smtClean="0">
                <a:solidFill>
                  <a:schemeClr val="bg1">
                    <a:lumMod val="50000"/>
                  </a:schemeClr>
                </a:solidFill>
                <a:latin typeface="HGS明朝E" panose="02020900000000000000" pitchFamily="18" charset="-128"/>
                <a:ea typeface="HGS明朝E" panose="02020900000000000000" pitchFamily="18" charset="-128"/>
              </a:rPr>
              <a:t>Our</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 </a:t>
            </a:r>
            <a:r>
              <a:rPr lang="en-US" altLang="ja-JP" sz="2400" b="1" dirty="0" smtClean="0">
                <a:solidFill>
                  <a:schemeClr val="bg1">
                    <a:lumMod val="50000"/>
                  </a:schemeClr>
                </a:solidFill>
                <a:latin typeface="HGS明朝E" panose="02020900000000000000" pitchFamily="18" charset="-128"/>
                <a:ea typeface="HGS明朝E" panose="02020900000000000000" pitchFamily="18" charset="-128"/>
              </a:rPr>
              <a:t>Visio</a:t>
            </a:r>
            <a:r>
              <a:rPr lang="en-US" altLang="ja-JP" sz="2400" b="1" dirty="0">
                <a:solidFill>
                  <a:schemeClr val="bg1">
                    <a:lumMod val="50000"/>
                  </a:schemeClr>
                </a:solidFill>
                <a:latin typeface="HGS明朝E" panose="02020900000000000000" pitchFamily="18" charset="-128"/>
                <a:ea typeface="HGS明朝E" panose="02020900000000000000" pitchFamily="18" charset="-128"/>
              </a:rPr>
              <a:t>n</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日本の農業を元気にし、様々な価値が循環する日本</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を</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創る</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en-US" altLang="ja-JP" sz="2400" b="1" dirty="0" smtClean="0">
                <a:solidFill>
                  <a:schemeClr val="bg1">
                    <a:lumMod val="50000"/>
                  </a:schemeClr>
                </a:solidFill>
                <a:latin typeface="HGS明朝E" panose="02020900000000000000" pitchFamily="18" charset="-128"/>
                <a:ea typeface="HGS明朝E" panose="02020900000000000000" pitchFamily="18" charset="-128"/>
              </a:rPr>
              <a:t>Our</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 </a:t>
            </a:r>
            <a:r>
              <a:rPr lang="en-US" altLang="ja-JP" sz="2400" b="1" dirty="0" smtClean="0">
                <a:solidFill>
                  <a:schemeClr val="bg1">
                    <a:lumMod val="50000"/>
                  </a:schemeClr>
                </a:solidFill>
                <a:latin typeface="HGS明朝E" panose="02020900000000000000" pitchFamily="18" charset="-128"/>
                <a:ea typeface="HGS明朝E" panose="02020900000000000000" pitchFamily="18" charset="-128"/>
              </a:rPr>
              <a:t>Missio</a:t>
            </a:r>
            <a:r>
              <a:rPr lang="en-US" altLang="ja-JP" sz="2400" b="1" dirty="0">
                <a:solidFill>
                  <a:schemeClr val="bg1">
                    <a:lumMod val="50000"/>
                  </a:schemeClr>
                </a:solidFill>
                <a:latin typeface="HGS明朝E" panose="02020900000000000000" pitchFamily="18" charset="-128"/>
                <a:ea typeface="HGS明朝E" panose="02020900000000000000" pitchFamily="18" charset="-128"/>
              </a:rPr>
              <a:t>n</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ja-JP" altLang="en-US" sz="2400" b="1" dirty="0">
                <a:solidFill>
                  <a:schemeClr val="bg1">
                    <a:lumMod val="50000"/>
                  </a:schemeClr>
                </a:solidFill>
                <a:latin typeface="HGS明朝E" panose="02020900000000000000" pitchFamily="18" charset="-128"/>
                <a:ea typeface="HGS明朝E" panose="02020900000000000000" pitchFamily="18" charset="-128"/>
              </a:rPr>
              <a:t>私たちは</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、農業を行うハードル</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を取り除き、</a:t>
            </a:r>
          </a:p>
          <a:p>
            <a:pPr marL="0" indent="0" algn="ctr">
              <a:buNone/>
            </a:pP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誰</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もが</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「育てる喜び</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」を</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味わうため</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のお手伝い</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します。</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endParaRPr lang="en-US" altLang="ja-JP" sz="2400" b="1" dirty="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事業概要</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循環型ベジタブルプラットフォーム</a:t>
            </a:r>
            <a:endParaRPr lang="en-US" altLang="ja-JP" sz="2400" b="1" dirty="0" smtClean="0">
              <a:solidFill>
                <a:schemeClr val="bg1">
                  <a:lumMod val="50000"/>
                </a:schemeClr>
              </a:solidFill>
              <a:latin typeface="HGS明朝E" panose="02020900000000000000" pitchFamily="18" charset="-128"/>
              <a:ea typeface="HGS明朝E" panose="02020900000000000000" pitchFamily="18" charset="-128"/>
            </a:endParaRPr>
          </a:p>
          <a:p>
            <a:pPr marL="0" indent="0" algn="ctr">
              <a:buNone/>
            </a:pP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a:t>
            </a:r>
            <a:r>
              <a:rPr lang="en-US" altLang="ja-JP" sz="2400" b="1" dirty="0" smtClean="0">
                <a:solidFill>
                  <a:schemeClr val="bg1">
                    <a:lumMod val="50000"/>
                  </a:schemeClr>
                </a:solidFill>
                <a:latin typeface="HGS明朝E" panose="02020900000000000000" pitchFamily="18" charset="-128"/>
                <a:ea typeface="HGS明朝E" panose="02020900000000000000" pitchFamily="18" charset="-128"/>
              </a:rPr>
              <a:t>Circulation Firms</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a:t>
            </a:r>
            <a:r>
              <a:rPr lang="ja-JP" altLang="en-US" sz="2400" b="1" dirty="0">
                <a:solidFill>
                  <a:schemeClr val="bg1">
                    <a:lumMod val="50000"/>
                  </a:schemeClr>
                </a:solidFill>
                <a:latin typeface="HGS明朝E" panose="02020900000000000000" pitchFamily="18" charset="-128"/>
                <a:ea typeface="HGS明朝E" panose="02020900000000000000" pitchFamily="18" charset="-128"/>
              </a:rPr>
              <a:t>の</a:t>
            </a:r>
            <a:r>
              <a:rPr lang="ja-JP" altLang="en-US" sz="2400" b="1" dirty="0" smtClean="0">
                <a:solidFill>
                  <a:schemeClr val="bg1">
                    <a:lumMod val="50000"/>
                  </a:schemeClr>
                </a:solidFill>
                <a:latin typeface="HGS明朝E" panose="02020900000000000000" pitchFamily="18" charset="-128"/>
                <a:ea typeface="HGS明朝E" panose="02020900000000000000" pitchFamily="18" charset="-128"/>
              </a:rPr>
              <a:t>展開</a:t>
            </a:r>
            <a:endParaRPr lang="ja-JP" altLang="en-US" sz="2400" b="1" dirty="0">
              <a:solidFill>
                <a:schemeClr val="bg1">
                  <a:lumMod val="50000"/>
                </a:schemeClr>
              </a:solidFill>
              <a:latin typeface="HGS明朝E" panose="02020900000000000000" pitchFamily="18" charset="-128"/>
              <a:ea typeface="HGS明朝E" panose="02020900000000000000" pitchFamily="18" charset="-128"/>
            </a:endParaRPr>
          </a:p>
        </p:txBody>
      </p:sp>
    </p:spTree>
    <p:extLst>
      <p:ext uri="{BB962C8B-B14F-4D97-AF65-F5344CB8AC3E}">
        <p14:creationId xmlns:p14="http://schemas.microsoft.com/office/powerpoint/2010/main" val="32709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solidFill>
                  <a:schemeClr val="bg2"/>
                </a:solidFill>
              </a:rPr>
              <a:t>顧客の課題（</a:t>
            </a:r>
            <a:r>
              <a:rPr kumimoji="1" lang="ja-JP" altLang="en-US" dirty="0" smtClean="0">
                <a:solidFill>
                  <a:srgbClr val="FF0000"/>
                </a:solidFill>
              </a:rPr>
              <a:t>都市近郊</a:t>
            </a:r>
            <a:r>
              <a:rPr kumimoji="1" lang="ja-JP" altLang="en-US" dirty="0" smtClean="0"/>
              <a:t>の農業従事者）</a:t>
            </a:r>
            <a:endParaRPr kumimoji="1" lang="ja-JP" altLang="en-US" dirty="0"/>
          </a:p>
        </p:txBody>
      </p:sp>
      <p:sp>
        <p:nvSpPr>
          <p:cNvPr id="3" name="コンテンツ プレースホルダー 2"/>
          <p:cNvSpPr>
            <a:spLocks noGrp="1"/>
          </p:cNvSpPr>
          <p:nvPr>
            <p:ph type="body" sz="quarter" idx="10"/>
          </p:nvPr>
        </p:nvSpPr>
        <p:spPr>
          <a:xfrm>
            <a:off x="539552" y="836712"/>
            <a:ext cx="7848872" cy="5112568"/>
          </a:xfrm>
        </p:spPr>
        <p:txBody>
          <a:bodyPr/>
          <a:lstStyle/>
          <a:p>
            <a:pPr algn="l"/>
            <a:r>
              <a:rPr lang="ja-JP" altLang="en-US" dirty="0" smtClean="0"/>
              <a:t>高齢者の将来への不安</a:t>
            </a:r>
            <a:endParaRPr lang="en-US" altLang="ja-JP" dirty="0" smtClean="0"/>
          </a:p>
          <a:p>
            <a:pPr lvl="1"/>
            <a:r>
              <a:rPr lang="ja-JP" altLang="en-US" dirty="0"/>
              <a:t>天候などに左右されて安定した収入が見込めない</a:t>
            </a:r>
            <a:endParaRPr lang="en-US" altLang="ja-JP" dirty="0"/>
          </a:p>
          <a:p>
            <a:pPr lvl="1"/>
            <a:r>
              <a:rPr lang="ja-JP" altLang="en-US" dirty="0" smtClean="0"/>
              <a:t>儲からない農業は誰も継いでくれない</a:t>
            </a:r>
            <a:endParaRPr lang="en-US" altLang="ja-JP" dirty="0" smtClean="0"/>
          </a:p>
          <a:p>
            <a:pPr lvl="1"/>
            <a:r>
              <a:rPr lang="ja-JP" altLang="en-US" dirty="0" smtClean="0"/>
              <a:t>人生をかけて習得した匠の技を活かせない</a:t>
            </a:r>
            <a:endParaRPr lang="en-US" altLang="ja-JP" dirty="0" smtClean="0"/>
          </a:p>
          <a:p>
            <a:pPr lvl="1"/>
            <a:endParaRPr kumimoji="1" lang="en-US" altLang="ja-JP" dirty="0" smtClean="0"/>
          </a:p>
          <a:p>
            <a:pPr algn="l"/>
            <a:r>
              <a:rPr kumimoji="1" lang="ja-JP" altLang="en-US" dirty="0" smtClean="0"/>
              <a:t>結果としての耕作地の減少</a:t>
            </a:r>
            <a:endParaRPr kumimoji="1" lang="en-US" altLang="ja-JP" dirty="0" smtClean="0"/>
          </a:p>
          <a:p>
            <a:pPr algn="l"/>
            <a:r>
              <a:rPr lang="ja-JP" altLang="en-US" dirty="0" smtClean="0"/>
              <a:t>結果としての農業の衰退</a:t>
            </a:r>
            <a:endParaRPr kumimoji="1" lang="ja-JP" altLang="en-US" dirty="0"/>
          </a:p>
        </p:txBody>
      </p:sp>
      <p:sp>
        <p:nvSpPr>
          <p:cNvPr id="4" name="角丸四角形吹き出し 3"/>
          <p:cNvSpPr/>
          <p:nvPr/>
        </p:nvSpPr>
        <p:spPr>
          <a:xfrm>
            <a:off x="4572001" y="4449420"/>
            <a:ext cx="3650456" cy="932260"/>
          </a:xfrm>
          <a:prstGeom prst="wedgeRoundRectCallout">
            <a:avLst>
              <a:gd name="adj1" fmla="val -44168"/>
              <a:gd name="adj2" fmla="val -1559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深堀りが必要</a:t>
            </a:r>
          </a:p>
        </p:txBody>
      </p:sp>
    </p:spTree>
    <p:extLst>
      <p:ext uri="{BB962C8B-B14F-4D97-AF65-F5344CB8AC3E}">
        <p14:creationId xmlns:p14="http://schemas.microsoft.com/office/powerpoint/2010/main" val="11053091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顧客の課題（</a:t>
            </a:r>
            <a:r>
              <a:rPr kumimoji="1" lang="ja-JP" altLang="en-US" dirty="0" smtClean="0">
                <a:solidFill>
                  <a:srgbClr val="FF0000"/>
                </a:solidFill>
              </a:rPr>
              <a:t>農業サービス受給者</a:t>
            </a:r>
            <a:r>
              <a:rPr kumimoji="1" lang="ja-JP" altLang="en-US" dirty="0" smtClean="0"/>
              <a:t>）</a:t>
            </a:r>
            <a:endParaRPr kumimoji="1" lang="ja-JP" altLang="en-US" dirty="0"/>
          </a:p>
        </p:txBody>
      </p:sp>
      <p:sp>
        <p:nvSpPr>
          <p:cNvPr id="3" name="コンテンツ プレースホルダー 2"/>
          <p:cNvSpPr>
            <a:spLocks noGrp="1"/>
          </p:cNvSpPr>
          <p:nvPr>
            <p:ph type="body" sz="quarter" idx="10"/>
          </p:nvPr>
        </p:nvSpPr>
        <p:spPr>
          <a:xfrm>
            <a:off x="899592" y="836712"/>
            <a:ext cx="6864464" cy="3932714"/>
          </a:xfrm>
        </p:spPr>
        <p:txBody>
          <a:bodyPr/>
          <a:lstStyle/>
          <a:p>
            <a:pPr algn="l"/>
            <a:r>
              <a:rPr lang="ja-JP" altLang="en-US" dirty="0" smtClean="0"/>
              <a:t>有機野菜</a:t>
            </a:r>
            <a:endParaRPr lang="en-US" altLang="ja-JP" dirty="0" smtClean="0"/>
          </a:p>
          <a:p>
            <a:pPr lvl="1"/>
            <a:r>
              <a:rPr lang="ja-JP" altLang="en-US" dirty="0"/>
              <a:t>食</a:t>
            </a:r>
            <a:r>
              <a:rPr lang="ja-JP" altLang="en-US" dirty="0" smtClean="0"/>
              <a:t>の安全</a:t>
            </a:r>
            <a:endParaRPr lang="en-US" altLang="ja-JP" dirty="0" smtClean="0"/>
          </a:p>
          <a:p>
            <a:pPr lvl="1"/>
            <a:r>
              <a:rPr lang="ja-JP" altLang="en-US" dirty="0"/>
              <a:t>新鮮</a:t>
            </a:r>
            <a:r>
              <a:rPr lang="ja-JP" altLang="en-US" dirty="0" smtClean="0"/>
              <a:t>な野菜</a:t>
            </a:r>
            <a:endParaRPr lang="en-US" altLang="ja-JP" dirty="0" smtClean="0"/>
          </a:p>
          <a:p>
            <a:pPr algn="l"/>
            <a:r>
              <a:rPr lang="ja-JP" altLang="en-US" dirty="0" smtClean="0"/>
              <a:t>農業体験</a:t>
            </a:r>
            <a:endParaRPr lang="en-US" altLang="ja-JP" dirty="0" smtClean="0"/>
          </a:p>
          <a:p>
            <a:pPr lvl="1"/>
            <a:r>
              <a:rPr lang="ja-JP" altLang="en-US" dirty="0" smtClean="0"/>
              <a:t>畑がない</a:t>
            </a:r>
            <a:endParaRPr lang="en-US" altLang="ja-JP" dirty="0" smtClean="0"/>
          </a:p>
          <a:p>
            <a:pPr lvl="1"/>
            <a:r>
              <a:rPr lang="ja-JP" altLang="en-US" dirty="0"/>
              <a:t>経験がない</a:t>
            </a:r>
            <a:endParaRPr lang="en-US" altLang="ja-JP" dirty="0"/>
          </a:p>
          <a:p>
            <a:pPr lvl="1"/>
            <a:endParaRPr lang="en-US" altLang="ja-JP" dirty="0"/>
          </a:p>
          <a:p>
            <a:pPr algn="l"/>
            <a:r>
              <a:rPr lang="ja-JP" altLang="en-US" dirty="0" smtClean="0"/>
              <a:t>狭い土地のデッドスペース</a:t>
            </a:r>
            <a:endParaRPr lang="en-US" altLang="ja-JP" dirty="0" smtClean="0"/>
          </a:p>
          <a:p>
            <a:pPr lvl="1"/>
            <a:endParaRPr lang="en-US" altLang="ja-JP" dirty="0" smtClean="0"/>
          </a:p>
          <a:p>
            <a:pPr lvl="1"/>
            <a:endParaRPr kumimoji="1" lang="en-US" altLang="ja-JP" dirty="0" smtClean="0"/>
          </a:p>
        </p:txBody>
      </p:sp>
      <p:sp>
        <p:nvSpPr>
          <p:cNvPr id="4" name="角丸四角形吹き出し 3"/>
          <p:cNvSpPr/>
          <p:nvPr/>
        </p:nvSpPr>
        <p:spPr>
          <a:xfrm>
            <a:off x="4864894" y="3301332"/>
            <a:ext cx="3650456" cy="932260"/>
          </a:xfrm>
          <a:prstGeom prst="wedgeRoundRectCallout">
            <a:avLst>
              <a:gd name="adj1" fmla="val -64947"/>
              <a:gd name="adj2" fmla="val -1214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深堀りが必要</a:t>
            </a:r>
          </a:p>
        </p:txBody>
      </p:sp>
    </p:spTree>
    <p:extLst>
      <p:ext uri="{BB962C8B-B14F-4D97-AF65-F5344CB8AC3E}">
        <p14:creationId xmlns:p14="http://schemas.microsoft.com/office/powerpoint/2010/main" val="11975223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顧客への提供価値（</a:t>
            </a:r>
            <a:r>
              <a:rPr lang="ja-JP" altLang="en-US" dirty="0"/>
              <a:t>農作物の</a:t>
            </a:r>
            <a:r>
              <a:rPr lang="ja-JP" altLang="en-US" dirty="0" smtClean="0"/>
              <a:t>提供者）</a:t>
            </a:r>
            <a:endParaRPr kumimoji="1" lang="ja-JP" altLang="en-US" dirty="0"/>
          </a:p>
        </p:txBody>
      </p:sp>
      <p:sp>
        <p:nvSpPr>
          <p:cNvPr id="3" name="コンテンツ プレースホルダー 2"/>
          <p:cNvSpPr>
            <a:spLocks noGrp="1"/>
          </p:cNvSpPr>
          <p:nvPr>
            <p:ph type="body" sz="quarter" idx="10"/>
          </p:nvPr>
        </p:nvSpPr>
        <p:spPr>
          <a:xfrm>
            <a:off x="467544" y="836712"/>
            <a:ext cx="7296512" cy="5472608"/>
          </a:xfrm>
        </p:spPr>
        <p:txBody>
          <a:bodyPr/>
          <a:lstStyle/>
          <a:p>
            <a:pPr algn="l"/>
            <a:r>
              <a:rPr kumimoji="1" lang="ja-JP" altLang="en-US" dirty="0" smtClean="0"/>
              <a:t>安定した収入の確保</a:t>
            </a:r>
            <a:endParaRPr kumimoji="1" lang="en-US" altLang="ja-JP" dirty="0" smtClean="0"/>
          </a:p>
          <a:p>
            <a:pPr lvl="1"/>
            <a:r>
              <a:rPr lang="ja-JP" altLang="en-US" dirty="0" smtClean="0"/>
              <a:t>農業という行為をサービス化。作物の収入だけでなく、サービスに対価を得る。</a:t>
            </a:r>
            <a:endParaRPr kumimoji="1" lang="en-US" altLang="ja-JP" dirty="0" smtClean="0"/>
          </a:p>
          <a:p>
            <a:pPr algn="l"/>
            <a:r>
              <a:rPr lang="ja-JP" altLang="en-US" dirty="0" smtClean="0"/>
              <a:t>匠の技を水耕栽培というテクノロジーを使いレシピ化</a:t>
            </a:r>
            <a:endParaRPr lang="en-US" altLang="ja-JP" dirty="0" smtClean="0"/>
          </a:p>
          <a:p>
            <a:pPr lvl="1"/>
            <a:r>
              <a:rPr kumimoji="1" lang="ja-JP" altLang="en-US" dirty="0" smtClean="0"/>
              <a:t>レシピは、デジタル化されブランドを持つ。</a:t>
            </a:r>
            <a:endParaRPr kumimoji="1" lang="en-US" altLang="ja-JP" dirty="0" smtClean="0"/>
          </a:p>
          <a:p>
            <a:pPr lvl="1"/>
            <a:r>
              <a:rPr kumimoji="1" lang="ja-JP" altLang="en-US" dirty="0" smtClean="0"/>
              <a:t>コピーされたブランドレシピは、どこの農場でも再現可能</a:t>
            </a:r>
            <a:endParaRPr kumimoji="1" lang="en-US" altLang="ja-JP" dirty="0" smtClean="0"/>
          </a:p>
          <a:p>
            <a:pPr algn="l"/>
            <a:r>
              <a:rPr lang="ja-JP" altLang="en-US" dirty="0" smtClean="0"/>
              <a:t>マーケターや、ファイナンシャルプランナーなど異分野の匠とチームを組む。</a:t>
            </a:r>
            <a:endParaRPr lang="en-US" altLang="ja-JP" dirty="0" smtClean="0"/>
          </a:p>
          <a:p>
            <a:pPr lvl="1"/>
            <a:r>
              <a:rPr kumimoji="1" lang="ja-JP" altLang="en-US" dirty="0" smtClean="0"/>
              <a:t>働きがい、生きがいを得ることでライフシフトを楽しむ</a:t>
            </a:r>
            <a:endParaRPr kumimoji="1" lang="ja-JP" altLang="en-US" dirty="0"/>
          </a:p>
        </p:txBody>
      </p:sp>
    </p:spTree>
    <p:extLst>
      <p:ext uri="{BB962C8B-B14F-4D97-AF65-F5344CB8AC3E}">
        <p14:creationId xmlns:p14="http://schemas.microsoft.com/office/powerpoint/2010/main" val="10927407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a:t>
            </a:r>
            <a:endParaRPr kumimoji="1" lang="ja-JP" altLang="en-US" dirty="0"/>
          </a:p>
        </p:txBody>
      </p:sp>
      <p:sp>
        <p:nvSpPr>
          <p:cNvPr id="3" name="コンテンツ プレースホルダー 2"/>
          <p:cNvSpPr>
            <a:spLocks noGrp="1"/>
          </p:cNvSpPr>
          <p:nvPr>
            <p:ph type="body" sz="quarter" idx="10"/>
          </p:nvPr>
        </p:nvSpPr>
        <p:spPr>
          <a:xfrm>
            <a:off x="539552" y="1196752"/>
            <a:ext cx="5928360" cy="4896544"/>
          </a:xfrm>
        </p:spPr>
        <p:txBody>
          <a:bodyPr>
            <a:normAutofit fontScale="92500" lnSpcReduction="20000"/>
          </a:bodyPr>
          <a:lstStyle/>
          <a:p>
            <a:pPr algn="l"/>
            <a:r>
              <a:rPr kumimoji="1" lang="ja-JP" altLang="en-US" dirty="0" smtClean="0"/>
              <a:t>農業分野で勝つには、</a:t>
            </a:r>
            <a:endParaRPr kumimoji="1" lang="en-US" altLang="ja-JP" dirty="0" smtClean="0"/>
          </a:p>
          <a:p>
            <a:pPr lvl="1"/>
            <a:r>
              <a:rPr lang="ja-JP" altLang="en-US" dirty="0" smtClean="0"/>
              <a:t>アナログ業界のディストラプションで勝つ</a:t>
            </a:r>
            <a:endParaRPr lang="en-US" altLang="ja-JP" dirty="0" smtClean="0"/>
          </a:p>
          <a:p>
            <a:pPr lvl="2"/>
            <a:r>
              <a:rPr lang="en-US" altLang="ja-JP" dirty="0" smtClean="0"/>
              <a:t>SEND/Seasons</a:t>
            </a:r>
          </a:p>
          <a:p>
            <a:pPr lvl="3"/>
            <a:r>
              <a:rPr lang="en-US" altLang="ja-JP" dirty="0" smtClean="0">
                <a:hlinkClick r:id="rId2"/>
              </a:rPr>
              <a:t>https://forbesjapan.com/articles/detail/17749</a:t>
            </a:r>
            <a:endParaRPr lang="en-US" altLang="ja-JP" dirty="0" smtClean="0"/>
          </a:p>
          <a:p>
            <a:pPr lvl="3"/>
            <a:r>
              <a:rPr lang="ja-JP" altLang="en-US" dirty="0" smtClean="0"/>
              <a:t>介護業界の</a:t>
            </a:r>
            <a:r>
              <a:rPr lang="en-US" altLang="ja-JP" dirty="0" smtClean="0"/>
              <a:t>SMS</a:t>
            </a:r>
            <a:r>
              <a:rPr lang="ja-JP" altLang="en-US" dirty="0" smtClean="0"/>
              <a:t>のカイポケのようなビジネスモデル</a:t>
            </a:r>
            <a:endParaRPr lang="en-US" altLang="ja-JP" dirty="0" smtClean="0"/>
          </a:p>
          <a:p>
            <a:pPr lvl="1"/>
            <a:r>
              <a:rPr lang="en-US" altLang="ja-JP" dirty="0" err="1" smtClean="0"/>
              <a:t>AgriTech</a:t>
            </a:r>
            <a:r>
              <a:rPr lang="ja-JP" altLang="en-US" dirty="0" smtClean="0"/>
              <a:t>で突き抜ける</a:t>
            </a:r>
            <a:endParaRPr lang="en-US" altLang="ja-JP" dirty="0" smtClean="0"/>
          </a:p>
          <a:p>
            <a:pPr lvl="2"/>
            <a:r>
              <a:rPr lang="ja-JP" altLang="en-US" dirty="0" smtClean="0"/>
              <a:t>「</a:t>
            </a:r>
            <a:r>
              <a:rPr lang="ja-JP" altLang="en-US" dirty="0"/>
              <a:t>匠の眼」「匠の頭脳」「匠の手」の</a:t>
            </a:r>
            <a:r>
              <a:rPr lang="en-US" altLang="ja-JP" dirty="0"/>
              <a:t>3</a:t>
            </a:r>
            <a:r>
              <a:rPr lang="ja-JP" altLang="en-US" dirty="0"/>
              <a:t>つに分類</a:t>
            </a:r>
            <a:r>
              <a:rPr lang="ja-JP" altLang="en-US" dirty="0" smtClean="0"/>
              <a:t>される</a:t>
            </a:r>
            <a:endParaRPr lang="en-US" altLang="ja-JP" dirty="0" smtClean="0"/>
          </a:p>
          <a:p>
            <a:pPr lvl="2"/>
            <a:r>
              <a:rPr kumimoji="1" lang="en-US" altLang="ja-JP" dirty="0" err="1" smtClean="0"/>
              <a:t>FirmLog</a:t>
            </a:r>
            <a:r>
              <a:rPr kumimoji="1" lang="en-US" altLang="ja-JP" dirty="0" smtClean="0"/>
              <a:t>(</a:t>
            </a:r>
            <a:r>
              <a:rPr kumimoji="1" lang="ja-JP" altLang="en-US" dirty="0" smtClean="0"/>
              <a:t>米）</a:t>
            </a:r>
            <a:endParaRPr kumimoji="1" lang="en-US" altLang="ja-JP" dirty="0" smtClean="0"/>
          </a:p>
          <a:p>
            <a:pPr lvl="2"/>
            <a:endParaRPr lang="en-US" altLang="ja-JP" dirty="0" smtClean="0"/>
          </a:p>
          <a:p>
            <a:pPr lvl="1"/>
            <a:r>
              <a:rPr kumimoji="1" lang="ja-JP" altLang="en-US" dirty="0" smtClean="0"/>
              <a:t>シェア系</a:t>
            </a:r>
            <a:endParaRPr kumimoji="1" lang="en-US" altLang="ja-JP" dirty="0" smtClean="0"/>
          </a:p>
          <a:p>
            <a:pPr lvl="2"/>
            <a:r>
              <a:rPr kumimoji="1" lang="ja-JP" altLang="en-US" dirty="0" smtClean="0"/>
              <a:t>シェア畑</a:t>
            </a:r>
            <a:endParaRPr kumimoji="1" lang="en-US" altLang="ja-JP" dirty="0" smtClean="0"/>
          </a:p>
          <a:p>
            <a:pPr lvl="1"/>
            <a:r>
              <a:rPr lang="ja-JP" altLang="en-US" dirty="0" smtClean="0"/>
              <a:t>家庭菜園</a:t>
            </a:r>
            <a:endParaRPr lang="en-US" altLang="ja-JP" dirty="0" smtClean="0"/>
          </a:p>
          <a:p>
            <a:pPr lvl="2"/>
            <a:r>
              <a:rPr lang="ja-JP" altLang="en-US" dirty="0"/>
              <a:t>edntech</a:t>
            </a:r>
            <a:endParaRPr kumimoji="1" lang="en-US" altLang="ja-JP" dirty="0" smtClean="0"/>
          </a:p>
        </p:txBody>
      </p:sp>
    </p:spTree>
    <p:extLst>
      <p:ext uri="{BB962C8B-B14F-4D97-AF65-F5344CB8AC3E}">
        <p14:creationId xmlns:p14="http://schemas.microsoft.com/office/powerpoint/2010/main" val="1099669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chemeClr val="bg2"/>
                </a:solidFill>
              </a:rPr>
              <a:t>課題の背景</a:t>
            </a:r>
            <a:r>
              <a:rPr lang="en-US" altLang="ja-JP" dirty="0">
                <a:solidFill>
                  <a:schemeClr val="bg2"/>
                </a:solidFill>
              </a:rPr>
              <a:t>(PEST</a:t>
            </a:r>
            <a:r>
              <a:rPr lang="ja-JP" altLang="en-US" dirty="0">
                <a:solidFill>
                  <a:schemeClr val="bg2"/>
                </a:solidFill>
              </a:rPr>
              <a:t>的に</a:t>
            </a:r>
            <a:r>
              <a:rPr lang="en-US" altLang="ja-JP" dirty="0">
                <a:solidFill>
                  <a:schemeClr val="bg2"/>
                </a:solidFill>
              </a:rPr>
              <a:t>)</a:t>
            </a:r>
            <a:endParaRPr kumimoji="1" lang="ja-JP" altLang="en-US" dirty="0">
              <a:solidFill>
                <a:schemeClr val="bg2"/>
              </a:solidFill>
            </a:endParaRPr>
          </a:p>
        </p:txBody>
      </p:sp>
      <p:sp>
        <p:nvSpPr>
          <p:cNvPr id="3" name="コンテンツ プレースホルダー 2"/>
          <p:cNvSpPr>
            <a:spLocks noGrp="1"/>
          </p:cNvSpPr>
          <p:nvPr>
            <p:ph type="body" sz="quarter" idx="10"/>
          </p:nvPr>
        </p:nvSpPr>
        <p:spPr>
          <a:xfrm>
            <a:off x="251520" y="836712"/>
            <a:ext cx="8568952" cy="2376264"/>
          </a:xfrm>
        </p:spPr>
        <p:txBody>
          <a:bodyPr>
            <a:normAutofit fontScale="85000" lnSpcReduction="20000"/>
          </a:bodyPr>
          <a:lstStyle/>
          <a:p>
            <a:pPr marL="342900" indent="-342900" algn="l">
              <a:buFont typeface="Arial" charset="0"/>
              <a:buChar char="•"/>
            </a:pPr>
            <a:r>
              <a:rPr lang="ja-JP" altLang="en-US" dirty="0" smtClean="0"/>
              <a:t>ライフシフト</a:t>
            </a:r>
            <a:endParaRPr lang="en-US" altLang="ja-JP" dirty="0"/>
          </a:p>
          <a:p>
            <a:pPr lvl="1" indent="0">
              <a:buNone/>
            </a:pPr>
            <a:r>
              <a:rPr lang="ja-JP" altLang="en-US" dirty="0" smtClean="0"/>
              <a:t>定年の延長</a:t>
            </a:r>
            <a:r>
              <a:rPr lang="en-US" altLang="ja-JP" dirty="0" smtClean="0"/>
              <a:t>(</a:t>
            </a:r>
            <a:r>
              <a:rPr lang="ja-JP" altLang="en-US" dirty="0" smtClean="0"/>
              <a:t>年金財源の確保</a:t>
            </a:r>
            <a:r>
              <a:rPr lang="en-US" altLang="ja-JP" dirty="0" smtClean="0"/>
              <a:t>)</a:t>
            </a:r>
          </a:p>
          <a:p>
            <a:pPr lvl="1" indent="0">
              <a:buNone/>
            </a:pPr>
            <a:r>
              <a:rPr lang="ja-JP" altLang="en-US" dirty="0"/>
              <a:t>「早すぎる変化、あふれる情報、見えない将来、変わらない仕組み </a:t>
            </a:r>
            <a:endParaRPr lang="en-US" altLang="ja-JP" dirty="0" smtClean="0"/>
          </a:p>
          <a:p>
            <a:pPr marL="342900" indent="-342900" algn="l">
              <a:buFont typeface="Arial" charset="0"/>
              <a:buChar char="•"/>
            </a:pPr>
            <a:r>
              <a:rPr lang="ja-JP" altLang="en-US" dirty="0" smtClean="0"/>
              <a:t>労働者人口の減少</a:t>
            </a:r>
            <a:endParaRPr lang="en-US" altLang="ja-JP" dirty="0" smtClean="0"/>
          </a:p>
          <a:p>
            <a:pPr marL="342900" indent="-342900" algn="l">
              <a:buFont typeface="Arial" charset="0"/>
              <a:buChar char="•"/>
            </a:pPr>
            <a:r>
              <a:rPr lang="ja-JP" altLang="en-US" dirty="0" smtClean="0"/>
              <a:t>都市部と地方の経済格差</a:t>
            </a:r>
            <a:endParaRPr lang="en-US" altLang="ja-JP" dirty="0" smtClean="0"/>
          </a:p>
          <a:p>
            <a:pPr marL="342900" indent="-342900" algn="l">
              <a:buFont typeface="Arial" charset="0"/>
              <a:buChar char="•"/>
            </a:pPr>
            <a:r>
              <a:rPr lang="ja-JP" altLang="en-US" dirty="0"/>
              <a:t>高齢化社会</a:t>
            </a:r>
            <a:endParaRPr lang="en-US" altLang="ja-JP" dirty="0"/>
          </a:p>
          <a:p>
            <a:pPr lvl="1" indent="0">
              <a:buNone/>
            </a:pPr>
            <a:r>
              <a:rPr lang="ja-JP" altLang="en-US" dirty="0"/>
              <a:t>年間</a:t>
            </a:r>
            <a:r>
              <a:rPr lang="en-US" altLang="ja-JP" dirty="0"/>
              <a:t>110</a:t>
            </a:r>
            <a:r>
              <a:rPr lang="ja-JP" altLang="en-US" dirty="0"/>
              <a:t>兆（医療費）</a:t>
            </a:r>
            <a:endParaRPr lang="en-US" altLang="ja-JP" dirty="0"/>
          </a:p>
          <a:p>
            <a:pPr lvl="1" indent="0">
              <a:buNone/>
            </a:pPr>
            <a:r>
              <a:rPr lang="ja-JP" altLang="en-US" dirty="0"/>
              <a:t>三人に一人が</a:t>
            </a:r>
            <a:r>
              <a:rPr lang="en-US" altLang="ja-JP" dirty="0"/>
              <a:t>65</a:t>
            </a:r>
            <a:r>
              <a:rPr lang="ja-JP" altLang="en-US" dirty="0"/>
              <a:t>歳以上。五人に一人が</a:t>
            </a:r>
            <a:r>
              <a:rPr lang="en-US" altLang="ja-JP" dirty="0"/>
              <a:t>75</a:t>
            </a:r>
            <a:r>
              <a:rPr lang="ja-JP" altLang="en-US" dirty="0"/>
              <a:t>歳以上</a:t>
            </a:r>
            <a:endParaRPr lang="en-US" altLang="ja-JP" dirty="0"/>
          </a:p>
          <a:p>
            <a:pPr marL="342900" indent="-342900" algn="l">
              <a:buFont typeface="Arial" charset="0"/>
              <a:buChar char="•"/>
            </a:pPr>
            <a:endParaRPr lang="ja-JP" altLang="en-US" dirty="0"/>
          </a:p>
          <a:p>
            <a:pPr algn="l"/>
            <a:endParaRPr kumimoji="1" lang="ja-JP" altLang="en-US" dirty="0"/>
          </a:p>
        </p:txBody>
      </p:sp>
      <p:sp>
        <p:nvSpPr>
          <p:cNvPr id="4" name="正方形/長方形 3"/>
          <p:cNvSpPr/>
          <p:nvPr/>
        </p:nvSpPr>
        <p:spPr>
          <a:xfrm>
            <a:off x="467544" y="3914125"/>
            <a:ext cx="8352928" cy="1550031"/>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tIns="36000" rIns="36000" bIns="36000" rtlCol="0" anchor="ctr">
            <a:spAutoFit/>
          </a:bodyPr>
          <a:lstStyle/>
          <a:p>
            <a:r>
              <a:rPr lang="ja-JP" altLang="en-US" sz="2000" dirty="0"/>
              <a:t>個人が安心して思い切った選択ができる「秩序ある自由」 </a:t>
            </a:r>
          </a:p>
          <a:p>
            <a:r>
              <a:rPr lang="en-US" altLang="ja-JP" sz="2000" dirty="0"/>
              <a:t> </a:t>
            </a:r>
            <a:r>
              <a:rPr lang="ja-JP" altLang="en-US" sz="2000" dirty="0"/>
              <a:t>　今後は人生</a:t>
            </a:r>
            <a:r>
              <a:rPr lang="en-US" altLang="ja-JP" sz="2000" dirty="0"/>
              <a:t>100</a:t>
            </a:r>
            <a:r>
              <a:rPr lang="ja-JP" altLang="en-US" sz="2000" dirty="0"/>
              <a:t>年、二毛作三毛作が当たり前 </a:t>
            </a:r>
          </a:p>
          <a:p>
            <a:r>
              <a:rPr lang="ja-JP" altLang="en-US" sz="2000" dirty="0"/>
              <a:t>　</a:t>
            </a:r>
            <a:r>
              <a:rPr lang="en-US" altLang="ja-JP" sz="2000" dirty="0"/>
              <a:t>by </a:t>
            </a:r>
            <a:r>
              <a:rPr lang="ja-JP" altLang="en-US" sz="2000" dirty="0"/>
              <a:t>経産省　次官・若手プロジェクトより」</a:t>
            </a:r>
            <a:endParaRPr lang="en-US" altLang="ja-JP" sz="2000" dirty="0"/>
          </a:p>
          <a:p>
            <a:r>
              <a:rPr lang="ja-JP" altLang="en-US" sz="1600" dirty="0">
                <a:hlinkClick r:id="rId2"/>
              </a:rPr>
              <a:t>　</a:t>
            </a:r>
            <a:r>
              <a:rPr lang="en-US" altLang="ja-JP" sz="1600" dirty="0">
                <a:hlinkClick r:id="rId2"/>
              </a:rPr>
              <a:t>http://www.meti.go.jp/committee/summary/eic0009/pdf/020_02_00.pdf</a:t>
            </a:r>
            <a:endParaRPr lang="en-US" altLang="ja-JP" sz="1600" dirty="0"/>
          </a:p>
          <a:p>
            <a:endParaRPr lang="en-US" altLang="ja-JP" sz="2000" dirty="0"/>
          </a:p>
        </p:txBody>
      </p:sp>
    </p:spTree>
    <p:extLst>
      <p:ext uri="{BB962C8B-B14F-4D97-AF65-F5344CB8AC3E}">
        <p14:creationId xmlns:p14="http://schemas.microsoft.com/office/powerpoint/2010/main" val="6390358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chemeClr val="bg2"/>
                </a:solidFill>
              </a:rPr>
              <a:t>課題の背景</a:t>
            </a:r>
            <a:r>
              <a:rPr lang="en-US" altLang="ja-JP" dirty="0">
                <a:solidFill>
                  <a:schemeClr val="bg2"/>
                </a:solidFill>
              </a:rPr>
              <a:t>(PEST</a:t>
            </a:r>
            <a:r>
              <a:rPr lang="ja-JP" altLang="en-US" dirty="0">
                <a:solidFill>
                  <a:schemeClr val="bg2"/>
                </a:solidFill>
              </a:rPr>
              <a:t>的に</a:t>
            </a:r>
            <a:r>
              <a:rPr lang="en-US" altLang="ja-JP" dirty="0">
                <a:solidFill>
                  <a:schemeClr val="bg2"/>
                </a:solidFill>
              </a:rPr>
              <a:t>)</a:t>
            </a:r>
            <a:endParaRPr kumimoji="1" lang="ja-JP" altLang="en-US" dirty="0">
              <a:solidFill>
                <a:schemeClr val="bg2"/>
              </a:solidFill>
            </a:endParaRPr>
          </a:p>
        </p:txBody>
      </p:sp>
      <p:sp>
        <p:nvSpPr>
          <p:cNvPr id="3" name="コンテンツ プレースホルダー 2"/>
          <p:cNvSpPr>
            <a:spLocks noGrp="1"/>
          </p:cNvSpPr>
          <p:nvPr>
            <p:ph type="body" sz="quarter" idx="10"/>
          </p:nvPr>
        </p:nvSpPr>
        <p:spPr>
          <a:xfrm>
            <a:off x="251520" y="908720"/>
            <a:ext cx="8892480" cy="3563382"/>
          </a:xfrm>
        </p:spPr>
        <p:txBody>
          <a:bodyPr/>
          <a:lstStyle/>
          <a:p>
            <a:pPr marL="342900" indent="-342900" algn="l">
              <a:buFont typeface="Arial" charset="0"/>
              <a:buChar char="•"/>
            </a:pPr>
            <a:r>
              <a:rPr lang="ja-JP" altLang="en-US" dirty="0"/>
              <a:t>個人の価値観の変化、</a:t>
            </a:r>
            <a:r>
              <a:rPr lang="ja-JP" altLang="en-US" dirty="0" smtClean="0"/>
              <a:t>多様化（ダイバーシティ）</a:t>
            </a:r>
            <a:endParaRPr lang="ja-JP" altLang="en-US" dirty="0"/>
          </a:p>
          <a:p>
            <a:pPr marL="342900" indent="-342900" algn="l">
              <a:buFont typeface="Arial" charset="0"/>
              <a:buChar char="•"/>
            </a:pPr>
            <a:r>
              <a:rPr lang="ja-JP" altLang="en-US" dirty="0"/>
              <a:t>情報化社会</a:t>
            </a:r>
          </a:p>
          <a:p>
            <a:pPr marL="342900" indent="-342900" algn="l">
              <a:buFont typeface="Arial" charset="0"/>
              <a:buChar char="•"/>
            </a:pPr>
            <a:r>
              <a:rPr lang="ja-JP" altLang="en-US" dirty="0"/>
              <a:t>第四次産業革命 </a:t>
            </a:r>
          </a:p>
          <a:p>
            <a:pPr lvl="1"/>
            <a:r>
              <a:rPr lang="ja-JP" altLang="en-US" dirty="0" smtClean="0"/>
              <a:t>シンギュラリティ </a:t>
            </a:r>
            <a:endParaRPr lang="ja-JP" altLang="en-US" dirty="0"/>
          </a:p>
          <a:p>
            <a:pPr lvl="1"/>
            <a:r>
              <a:rPr lang="en-US" altLang="ja-JP" dirty="0" smtClean="0"/>
              <a:t>IT</a:t>
            </a:r>
            <a:r>
              <a:rPr lang="ja-JP" altLang="en-US" dirty="0"/>
              <a:t>技術の更なる変革期</a:t>
            </a:r>
            <a:r>
              <a:rPr lang="en-US" altLang="ja-JP" dirty="0"/>
              <a:t>(</a:t>
            </a:r>
            <a:r>
              <a:rPr lang="ja-JP" altLang="en-US" dirty="0"/>
              <a:t>さらに安く、簡単にシステム構築できる</a:t>
            </a:r>
            <a:r>
              <a:rPr lang="en-US" altLang="ja-JP" dirty="0"/>
              <a:t>)</a:t>
            </a:r>
            <a:endParaRPr lang="ja-JP" altLang="en-US" dirty="0"/>
          </a:p>
          <a:p>
            <a:pPr lvl="2"/>
            <a:r>
              <a:rPr lang="en-US" altLang="ja-JP" dirty="0" err="1"/>
              <a:t>deeplearning</a:t>
            </a:r>
            <a:r>
              <a:rPr lang="ja-JP" altLang="en-US" dirty="0"/>
              <a:t>系</a:t>
            </a:r>
            <a:r>
              <a:rPr lang="en-US" altLang="ja-JP" dirty="0" err="1" smtClean="0"/>
              <a:t>Saas</a:t>
            </a:r>
            <a:endParaRPr lang="en-US" altLang="ja-JP" dirty="0" smtClean="0"/>
          </a:p>
          <a:p>
            <a:pPr lvl="2"/>
            <a:r>
              <a:rPr lang="en-US" altLang="ja-JP" dirty="0"/>
              <a:t>RPA</a:t>
            </a:r>
            <a:r>
              <a:rPr lang="ja-JP" altLang="en-US" dirty="0"/>
              <a:t>系</a:t>
            </a:r>
            <a:r>
              <a:rPr lang="en-US" altLang="ja-JP" dirty="0" err="1" smtClean="0"/>
              <a:t>Saas</a:t>
            </a:r>
            <a:endParaRPr lang="en-US" altLang="ja-JP" dirty="0"/>
          </a:p>
          <a:p>
            <a:pPr lvl="2"/>
            <a:r>
              <a:rPr kumimoji="1" lang="en-US" altLang="ja-JP" dirty="0" smtClean="0"/>
              <a:t>Block Chain</a:t>
            </a:r>
          </a:p>
          <a:p>
            <a:pPr lvl="2"/>
            <a:endParaRPr lang="en-US" altLang="ja-JP" dirty="0"/>
          </a:p>
        </p:txBody>
      </p:sp>
      <p:sp>
        <p:nvSpPr>
          <p:cNvPr id="4" name="正方形/長方形 3"/>
          <p:cNvSpPr/>
          <p:nvPr/>
        </p:nvSpPr>
        <p:spPr>
          <a:xfrm>
            <a:off x="447959" y="4472102"/>
            <a:ext cx="8352928" cy="1303809"/>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tIns="36000" rIns="36000" bIns="36000" rtlCol="0" anchor="ctr">
            <a:spAutoFit/>
          </a:bodyPr>
          <a:lstStyle/>
          <a:p>
            <a:r>
              <a:rPr lang="ja-JP" altLang="en-US" sz="2000" dirty="0" smtClean="0"/>
              <a:t>一方でテクノロジーの進化は早く、今後数年で機械学習分野、</a:t>
            </a:r>
            <a:r>
              <a:rPr lang="en-US" altLang="ja-JP" sz="2000" dirty="0" err="1" smtClean="0"/>
              <a:t>IoT</a:t>
            </a:r>
            <a:r>
              <a:rPr lang="ja-JP" altLang="en-US" sz="2000" dirty="0" smtClean="0"/>
              <a:t>で農業関連データは爆発的に増加する。様々な分野で</a:t>
            </a:r>
            <a:r>
              <a:rPr lang="en-US" altLang="ja-JP" sz="2000" dirty="0" err="1" smtClean="0"/>
              <a:t>IoT</a:t>
            </a:r>
            <a:r>
              <a:rPr lang="ja-JP" altLang="en-US" sz="2000" dirty="0" smtClean="0"/>
              <a:t>化、</a:t>
            </a:r>
            <a:r>
              <a:rPr lang="en-US" altLang="ja-JP" sz="2000" dirty="0" smtClean="0"/>
              <a:t>BPO</a:t>
            </a:r>
            <a:r>
              <a:rPr lang="ja-JP" altLang="en-US" sz="2000" dirty="0" smtClean="0"/>
              <a:t>などの新しいサービスが生まれる土壌がある。</a:t>
            </a:r>
            <a:endParaRPr lang="en-US" altLang="ja-JP" sz="2000" dirty="0" smtClean="0"/>
          </a:p>
          <a:p>
            <a:endParaRPr lang="en-US" altLang="ja-JP" sz="2000" dirty="0"/>
          </a:p>
        </p:txBody>
      </p:sp>
    </p:spTree>
    <p:extLst>
      <p:ext uri="{BB962C8B-B14F-4D97-AF65-F5344CB8AC3E}">
        <p14:creationId xmlns:p14="http://schemas.microsoft.com/office/powerpoint/2010/main" val="7104845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Value Proposition</a:t>
            </a:r>
            <a:endParaRPr kumimoji="1" lang="ja-JP" altLang="en-US" dirty="0"/>
          </a:p>
        </p:txBody>
      </p:sp>
      <p:sp>
        <p:nvSpPr>
          <p:cNvPr id="3" name="テキスト プレースホルダー 2"/>
          <p:cNvSpPr>
            <a:spLocks noGrp="1"/>
          </p:cNvSpPr>
          <p:nvPr>
            <p:ph type="body" sz="quarter" idx="10"/>
          </p:nvPr>
        </p:nvSpPr>
        <p:spPr>
          <a:xfrm>
            <a:off x="323374" y="836712"/>
            <a:ext cx="8497253" cy="707216"/>
          </a:xfrm>
        </p:spPr>
        <p:txBody>
          <a:bodyPr anchor="t"/>
          <a:lstStyle/>
          <a:p>
            <a:r>
              <a:rPr lang="en-US" altLang="ja-JP" sz="4000">
                <a:solidFill>
                  <a:srgbClr val="FF0000"/>
                </a:solidFill>
              </a:rPr>
              <a:t>Farming-as-a-Service</a:t>
            </a:r>
            <a:endParaRPr lang="en-US" altLang="ja-JP" sz="4000" dirty="0">
              <a:solidFill>
                <a:schemeClr val="bg1">
                  <a:lumMod val="50000"/>
                </a:schemeClr>
              </a:solidFill>
            </a:endParaRPr>
          </a:p>
        </p:txBody>
      </p:sp>
      <p:sp>
        <p:nvSpPr>
          <p:cNvPr id="10" name="テキスト ボックス 3"/>
          <p:cNvSpPr>
            <a:spLocks noChangeArrowheads="1"/>
          </p:cNvSpPr>
          <p:nvPr/>
        </p:nvSpPr>
        <p:spPr bwMode="auto">
          <a:xfrm>
            <a:off x="590550" y="1793875"/>
            <a:ext cx="3313113" cy="400050"/>
          </a:xfrm>
          <a:prstGeom prst="rect">
            <a:avLst/>
          </a:prstGeom>
          <a:solidFill>
            <a:srgbClr val="FFFFFF"/>
          </a:solidFill>
          <a:ln w="25400" cap="flat" cmpd="sng">
            <a:solidFill>
              <a:srgbClr val="4BACC6"/>
            </a:solidFill>
            <a:miter lim="800000"/>
            <a:headEnd/>
            <a:tailEnd/>
          </a:ln>
        </p:spPr>
        <p:txBody>
          <a:bodyPr>
            <a:spAutoFit/>
          </a:bodyPr>
          <a:lstStyle/>
          <a:p>
            <a:pPr algn="ctr"/>
            <a:r>
              <a:rPr lang="en-US" altLang="ja-JP" sz="2000">
                <a:solidFill>
                  <a:srgbClr val="0F243E"/>
                </a:solidFill>
                <a:latin typeface="Meiryo UI" panose="020B0604030504040204" pitchFamily="50" charset="-128"/>
                <a:ea typeface="Meiryo UI" panose="020B0604030504040204" pitchFamily="50" charset="-128"/>
                <a:sym typeface="Meiryo UI" panose="020B0604030504040204" pitchFamily="50" charset="-128"/>
              </a:rPr>
              <a:t>Customer Insights</a:t>
            </a:r>
            <a:endParaRPr lang="ja-JP" altLang="en-US" sz="200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1" name="テキスト ボックス 4"/>
          <p:cNvSpPr>
            <a:spLocks noChangeArrowheads="1"/>
          </p:cNvSpPr>
          <p:nvPr/>
        </p:nvSpPr>
        <p:spPr bwMode="auto">
          <a:xfrm>
            <a:off x="5292725" y="1804988"/>
            <a:ext cx="3311525" cy="400050"/>
          </a:xfrm>
          <a:prstGeom prst="rect">
            <a:avLst/>
          </a:prstGeom>
          <a:solidFill>
            <a:srgbClr val="FFFFFF"/>
          </a:solidFill>
          <a:ln w="25400" cap="flat" cmpd="sng">
            <a:solidFill>
              <a:srgbClr val="4BACC6"/>
            </a:solidFill>
            <a:miter lim="800000"/>
            <a:headEnd/>
            <a:tailEnd/>
          </a:ln>
        </p:spPr>
        <p:txBody>
          <a:bodyPr>
            <a:spAutoFit/>
          </a:bodyPr>
          <a:lstStyle/>
          <a:p>
            <a:pPr algn="ctr"/>
            <a:r>
              <a:rPr lang="en-US" altLang="ja-JP" sz="2000">
                <a:solidFill>
                  <a:srgbClr val="0F243E"/>
                </a:solidFill>
                <a:latin typeface="Meiryo UI" panose="020B0604030504040204" pitchFamily="50" charset="-128"/>
                <a:ea typeface="Meiryo UI" panose="020B0604030504040204" pitchFamily="50" charset="-128"/>
                <a:sym typeface="Meiryo UI" panose="020B0604030504040204" pitchFamily="50" charset="-128"/>
              </a:rPr>
              <a:t>Value Proposition</a:t>
            </a:r>
            <a:endParaRPr lang="ja-JP" altLang="en-US" sz="200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2" name="二等辺三角形 7"/>
          <p:cNvSpPr>
            <a:spLocks noChangeArrowheads="1"/>
          </p:cNvSpPr>
          <p:nvPr/>
        </p:nvSpPr>
        <p:spPr bwMode="auto">
          <a:xfrm rot="16200000">
            <a:off x="3771106" y="4090194"/>
            <a:ext cx="1865313" cy="403225"/>
          </a:xfrm>
          <a:prstGeom prst="triangle">
            <a:avLst>
              <a:gd name="adj" fmla="val 50000"/>
            </a:avLst>
          </a:prstGeom>
          <a:solidFill>
            <a:srgbClr val="92CCDC"/>
          </a:solidFill>
          <a:ln w="28575" cmpd="sng">
            <a:solidFill>
              <a:srgbClr val="92CCDC"/>
            </a:solidFill>
            <a:miter lim="800000"/>
            <a:headEnd/>
            <a:tailEnd/>
          </a:ln>
        </p:spPr>
        <p:txBody>
          <a:bodyPr lIns="0" tIns="0" rIns="0" bIns="0" anchor="ctr"/>
          <a:lstStyle/>
          <a:p>
            <a:pPr algn="ctr"/>
            <a:endParaRPr lang="ja-JP" altLang="ja-JP">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3" name="正方形/長方形 8"/>
          <p:cNvSpPr>
            <a:spLocks noChangeArrowheads="1"/>
          </p:cNvSpPr>
          <p:nvPr/>
        </p:nvSpPr>
        <p:spPr bwMode="auto">
          <a:xfrm>
            <a:off x="241300" y="2311400"/>
            <a:ext cx="4014787" cy="1676400"/>
          </a:xfrm>
          <a:prstGeom prst="rect">
            <a:avLst/>
          </a:prstGeom>
          <a:ln/>
        </p:spPr>
        <p:style>
          <a:lnRef idx="2">
            <a:schemeClr val="accent5"/>
          </a:lnRef>
          <a:fillRef idx="1">
            <a:schemeClr val="lt1"/>
          </a:fillRef>
          <a:effectRef idx="0">
            <a:schemeClr val="accent5"/>
          </a:effectRef>
          <a:fontRef idx="minor">
            <a:schemeClr val="dk1"/>
          </a:fontRef>
        </p:style>
        <p:txBody>
          <a:bodyPr lIns="36195" tIns="36195" rIns="36195" bIns="36195" anchor="ctr"/>
          <a:lstStyle/>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農業を続けたい農場主</a:t>
            </a:r>
            <a:endParaRPr lang="ja-JP" altLang="en-US"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「孫にお金を回したい」</a:t>
            </a:r>
            <a:endPar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「匠の技を残したい」</a:t>
            </a:r>
            <a:endPar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都市の消費者</a:t>
            </a:r>
            <a:endParaRPr lang="ja-JP" altLang="en-US"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「気軽に有機野菜を食べたい」</a:t>
            </a:r>
            <a:endPar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「農業をやってみたい」</a:t>
            </a:r>
            <a:endPar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4" name="AutoShape 10"/>
          <p:cNvSpPr>
            <a:spLocks noChangeArrowheads="1"/>
          </p:cNvSpPr>
          <p:nvPr/>
        </p:nvSpPr>
        <p:spPr bwMode="auto">
          <a:xfrm>
            <a:off x="1681163" y="4057650"/>
            <a:ext cx="1187450" cy="488950"/>
          </a:xfrm>
          <a:prstGeom prst="upDownArrow">
            <a:avLst>
              <a:gd name="adj1" fmla="val 50000"/>
              <a:gd name="adj2" fmla="val 20000"/>
            </a:avLst>
          </a:prstGeom>
          <a:solidFill>
            <a:srgbClr val="B2B2B2"/>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lstStyle/>
          <a:p>
            <a:endParaRPr lang="ja-JP" altLang="en-US"/>
          </a:p>
        </p:txBody>
      </p:sp>
      <p:sp>
        <p:nvSpPr>
          <p:cNvPr id="15" name="正方形/長方形 14"/>
          <p:cNvSpPr>
            <a:spLocks noChangeArrowheads="1"/>
          </p:cNvSpPr>
          <p:nvPr/>
        </p:nvSpPr>
        <p:spPr bwMode="auto">
          <a:xfrm>
            <a:off x="241300" y="4645868"/>
            <a:ext cx="4051300" cy="2095500"/>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lIns="36195" tIns="36195" rIns="36195" bIns="36195" anchor="ctr"/>
          <a:lstStyle/>
          <a:p>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農場主の</a:t>
            </a:r>
            <a:r>
              <a:rPr lang="ja-JP" altLang="en-US" sz="2000" b="1" dirty="0" smtClean="0">
                <a:solidFill>
                  <a:srgbClr val="0F243E"/>
                </a:solidFill>
                <a:ea typeface="Meiryo UI" panose="020B0604030504040204" pitchFamily="50" charset="-128"/>
                <a:sym typeface="Meiryo UI" panose="020B0604030504040204" pitchFamily="50" charset="-128"/>
              </a:rPr>
              <a:t>課題</a:t>
            </a:r>
            <a:endParaRPr lang="ja-JP" altLang="en-US" sz="2000" b="1" dirty="0">
              <a:solidFill>
                <a:srgbClr val="0F243E"/>
              </a:solidFill>
              <a:ea typeface="Meiryo UI" panose="020B0604030504040204" pitchFamily="50" charset="-128"/>
              <a:sym typeface="Meiryo UI" panose="020B0604030504040204" pitchFamily="50" charset="-128"/>
            </a:endParaRPr>
          </a:p>
          <a:p>
            <a:r>
              <a:rPr lang="ja-JP" altLang="en-US" sz="2000" dirty="0" smtClean="0">
                <a:solidFill>
                  <a:srgbClr val="0F243E"/>
                </a:solidFill>
                <a:ea typeface="Meiryo UI" panose="020B0604030504040204" pitchFamily="50" charset="-128"/>
                <a:sym typeface="Meiryo UI" panose="020B0604030504040204" pitchFamily="50" charset="-128"/>
              </a:rPr>
              <a:t>「経営、</a:t>
            </a:r>
            <a:r>
              <a:rPr lang="en-US" altLang="ja-JP" sz="2000" dirty="0" smtClean="0">
                <a:solidFill>
                  <a:srgbClr val="0F243E"/>
                </a:solidFill>
                <a:ea typeface="Meiryo UI" panose="020B0604030504040204" pitchFamily="50" charset="-128"/>
                <a:sym typeface="Meiryo UI" panose="020B0604030504040204" pitchFamily="50" charset="-128"/>
              </a:rPr>
              <a:t>IT</a:t>
            </a:r>
            <a:r>
              <a:rPr lang="ja-JP" altLang="en-US" sz="2000" dirty="0" smtClean="0">
                <a:solidFill>
                  <a:srgbClr val="0F243E"/>
                </a:solidFill>
                <a:ea typeface="Meiryo UI" panose="020B0604030504040204" pitchFamily="50" charset="-128"/>
                <a:sym typeface="Meiryo UI" panose="020B0604030504040204" pitchFamily="50" charset="-128"/>
              </a:rPr>
              <a:t>の知識がない</a:t>
            </a:r>
            <a:r>
              <a:rPr lang="ja-JP" altLang="en-US" sz="2000" dirty="0">
                <a:solidFill>
                  <a:srgbClr val="0F243E"/>
                </a:solidFill>
                <a:ea typeface="Meiryo UI" panose="020B0604030504040204" pitchFamily="50" charset="-128"/>
                <a:sym typeface="Meiryo UI" panose="020B0604030504040204" pitchFamily="50" charset="-128"/>
              </a:rPr>
              <a:t>」</a:t>
            </a:r>
          </a:p>
          <a:p>
            <a:r>
              <a:rPr lang="ja-JP" altLang="en-US" sz="2000" dirty="0" smtClean="0">
                <a:solidFill>
                  <a:srgbClr val="0F243E"/>
                </a:solidFill>
                <a:ea typeface="Meiryo UI" panose="020B0604030504040204" pitchFamily="50" charset="-128"/>
                <a:sym typeface="Meiryo UI" panose="020B0604030504040204" pitchFamily="50" charset="-128"/>
              </a:rPr>
              <a:t>「お金</a:t>
            </a:r>
            <a:r>
              <a:rPr lang="ja-JP" altLang="en-US" sz="2000" dirty="0">
                <a:solidFill>
                  <a:srgbClr val="0F243E"/>
                </a:solidFill>
                <a:ea typeface="Meiryo UI" panose="020B0604030504040204" pitchFamily="50" charset="-128"/>
                <a:sym typeface="Meiryo UI" panose="020B0604030504040204" pitchFamily="50" charset="-128"/>
              </a:rPr>
              <a:t>を</a:t>
            </a:r>
            <a:r>
              <a:rPr lang="ja-JP" altLang="en-US" sz="2000" dirty="0" smtClean="0">
                <a:solidFill>
                  <a:srgbClr val="0F243E"/>
                </a:solidFill>
                <a:ea typeface="Meiryo UI" panose="020B0604030504040204" pitchFamily="50" charset="-128"/>
                <a:sym typeface="Meiryo UI" panose="020B0604030504040204" pitchFamily="50" charset="-128"/>
              </a:rPr>
              <a:t>かけられない」</a:t>
            </a:r>
            <a:endParaRPr lang="ja-JP" altLang="en-US" sz="2000" dirty="0">
              <a:solidFill>
                <a:srgbClr val="0F243E"/>
              </a:solidFill>
              <a:ea typeface="Meiryo UI" panose="020B0604030504040204" pitchFamily="50" charset="-128"/>
              <a:sym typeface="Meiryo UI" panose="020B0604030504040204" pitchFamily="50" charset="-128"/>
            </a:endParaRPr>
          </a:p>
          <a:p>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消費者の</a:t>
            </a:r>
            <a:r>
              <a:rPr lang="ja-JP" altLang="en-US" sz="2000" b="1" dirty="0" smtClean="0">
                <a:solidFill>
                  <a:srgbClr val="0F243E"/>
                </a:solidFill>
                <a:ea typeface="Meiryo UI" panose="020B0604030504040204" pitchFamily="50" charset="-128"/>
                <a:sym typeface="Meiryo UI" panose="020B0604030504040204" pitchFamily="50" charset="-128"/>
              </a:rPr>
              <a:t>課題</a:t>
            </a:r>
            <a:endParaRPr lang="ja-JP" altLang="en-US" sz="2000" b="1" dirty="0">
              <a:solidFill>
                <a:srgbClr val="0F243E"/>
              </a:solidFill>
              <a:ea typeface="Meiryo UI" panose="020B0604030504040204" pitchFamily="50" charset="-128"/>
              <a:sym typeface="Meiryo UI" panose="020B0604030504040204" pitchFamily="50" charset="-128"/>
            </a:endParaRPr>
          </a:p>
          <a:p>
            <a:r>
              <a:rPr lang="ja-JP" altLang="en-US" sz="2000" dirty="0" smtClean="0">
                <a:solidFill>
                  <a:srgbClr val="0F243E"/>
                </a:solidFill>
                <a:ea typeface="Meiryo UI" panose="020B0604030504040204" pitchFamily="50" charset="-128"/>
                <a:sym typeface="Meiryo UI" panose="020B0604030504040204" pitchFamily="50" charset="-128"/>
              </a:rPr>
              <a:t>「気軽に農業ができない」</a:t>
            </a:r>
            <a:endParaRPr lang="en-US" altLang="ja-JP" sz="2000" dirty="0" smtClean="0">
              <a:solidFill>
                <a:srgbClr val="0F243E"/>
              </a:solidFill>
              <a:ea typeface="Meiryo UI" panose="020B0604030504040204" pitchFamily="50" charset="-128"/>
              <a:sym typeface="Meiryo UI" panose="020B0604030504040204" pitchFamily="50" charset="-128"/>
            </a:endParaRPr>
          </a:p>
          <a:p>
            <a:r>
              <a:rPr lang="ja-JP" altLang="en-US" sz="2000" dirty="0" smtClean="0">
                <a:solidFill>
                  <a:srgbClr val="0F243E"/>
                </a:solidFill>
                <a:ea typeface="Meiryo UI" panose="020B0604030504040204" pitchFamily="50" charset="-128"/>
                <a:sym typeface="Meiryo UI" panose="020B0604030504040204" pitchFamily="50" charset="-128"/>
              </a:rPr>
              <a:t>「自分の好きな野菜を食べたい」</a:t>
            </a:r>
            <a:endParaRPr lang="en-US" altLang="ja-JP" sz="2000" dirty="0">
              <a:solidFill>
                <a:srgbClr val="0F243E"/>
              </a:solidFill>
              <a:ea typeface="Meiryo UI" panose="020B0604030504040204" pitchFamily="50" charset="-128"/>
              <a:sym typeface="Meiryo UI" panose="020B0604030504040204" pitchFamily="50" charset="-128"/>
            </a:endParaRPr>
          </a:p>
        </p:txBody>
      </p:sp>
      <p:sp>
        <p:nvSpPr>
          <p:cNvPr id="16" name="正方形/長方形 6"/>
          <p:cNvSpPr>
            <a:spLocks noChangeArrowheads="1"/>
          </p:cNvSpPr>
          <p:nvPr/>
        </p:nvSpPr>
        <p:spPr bwMode="auto">
          <a:xfrm>
            <a:off x="5116513" y="2332038"/>
            <a:ext cx="3665537" cy="4379912"/>
          </a:xfrm>
          <a:prstGeom prst="rect">
            <a:avLst/>
          </a:prstGeom>
          <a:gradFill rotWithShape="1">
            <a:gsLst>
              <a:gs pos="0">
                <a:srgbClr val="A6E4FF"/>
              </a:gs>
              <a:gs pos="34999">
                <a:srgbClr val="BFEDFF"/>
              </a:gs>
              <a:gs pos="100000">
                <a:srgbClr val="E6F9FF"/>
              </a:gs>
            </a:gsLst>
            <a:lin ang="16200000" scaled="1"/>
          </a:gradFill>
          <a:ln w="22225" cap="flat" cmpd="sng">
            <a:solidFill>
              <a:srgbClr val="4BAC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6195" tIns="36195" rIns="36195" bIns="36195" anchor="ctr"/>
          <a:lstStyle/>
          <a:p>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　●誰もが農業を気軽に楽しみ</a:t>
            </a:r>
            <a:endPar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●安全で美味しい野菜を届け</a:t>
            </a:r>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●農業を儲かる産業に変えて</a:t>
            </a:r>
            <a:endParaRPr lang="en-US" altLang="ja-JP"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●世代、場所を超えて価値を</a:t>
            </a:r>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循環させ</a:t>
            </a:r>
            <a:endPar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農場提供者のサービスに価値</a:t>
            </a:r>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を与えます。</a:t>
            </a:r>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農作物を「育てる喜び」を</a:t>
            </a:r>
          </a:p>
          <a:p>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　ご提供します。</a:t>
            </a:r>
            <a:endParaRPr lang="en-US" altLang="ja-JP"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endPar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Tree>
    <p:extLst>
      <p:ext uri="{BB962C8B-B14F-4D97-AF65-F5344CB8AC3E}">
        <p14:creationId xmlns:p14="http://schemas.microsoft.com/office/powerpoint/2010/main" val="28214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40342" y="149608"/>
            <a:ext cx="8968162" cy="584105"/>
          </a:xfrm>
        </p:spPr>
        <p:txBody>
          <a:bodyPr/>
          <a:lstStyle/>
          <a:p>
            <a:r>
              <a:rPr lang="en-US" altLang="ja-JP" dirty="0">
                <a:solidFill>
                  <a:schemeClr val="bg2"/>
                </a:solidFill>
                <a:latin typeface="Century Gothic" panose="020B0502020202020204" pitchFamily="34" charset="0"/>
              </a:rPr>
              <a:t>Value</a:t>
            </a:r>
            <a:r>
              <a:rPr lang="en-US" altLang="ja-JP" dirty="0">
                <a:solidFill>
                  <a:schemeClr val="accent5"/>
                </a:solidFill>
                <a:latin typeface="Century Gothic" panose="020B0502020202020204" pitchFamily="34" charset="0"/>
              </a:rPr>
              <a:t> </a:t>
            </a:r>
            <a:r>
              <a:rPr lang="en-US" altLang="ja-JP" dirty="0">
                <a:solidFill>
                  <a:schemeClr val="bg2"/>
                </a:solidFill>
                <a:latin typeface="Century Gothic" panose="020B0502020202020204" pitchFamily="34" charset="0"/>
              </a:rPr>
              <a:t>Proposition</a:t>
            </a:r>
            <a:r>
              <a:rPr lang="en-US" altLang="ja-JP" dirty="0">
                <a:solidFill>
                  <a:schemeClr val="accent5"/>
                </a:solidFill>
                <a:latin typeface="Century Gothic" panose="020B0502020202020204" pitchFamily="34" charset="0"/>
              </a:rPr>
              <a:t> </a:t>
            </a:r>
            <a:r>
              <a:rPr lang="en-US" altLang="ja-JP" dirty="0" smtClean="0">
                <a:solidFill>
                  <a:schemeClr val="bg2"/>
                </a:solidFill>
                <a:latin typeface="Century Gothic" panose="020B0502020202020204" pitchFamily="34" charset="0"/>
              </a:rPr>
              <a:t>Canvas</a:t>
            </a:r>
            <a:endParaRPr kumimoji="1" lang="ja-JP" altLang="en-US" dirty="0">
              <a:solidFill>
                <a:schemeClr val="bg2"/>
              </a:solidFill>
            </a:endParaRPr>
          </a:p>
        </p:txBody>
      </p:sp>
      <p:sp>
        <p:nvSpPr>
          <p:cNvPr id="4" name="テキスト プレースホルダー 3"/>
          <p:cNvSpPr>
            <a:spLocks noGrp="1"/>
          </p:cNvSpPr>
          <p:nvPr>
            <p:ph type="body" sz="quarter" idx="10"/>
          </p:nvPr>
        </p:nvSpPr>
        <p:spPr>
          <a:xfrm>
            <a:off x="1379944" y="836712"/>
            <a:ext cx="6384112" cy="623604"/>
          </a:xfrm>
        </p:spPr>
        <p:txBody>
          <a:bodyPr>
            <a:noAutofit/>
          </a:bodyPr>
          <a:lstStyle/>
          <a:p>
            <a:r>
              <a:rPr lang="ja-JP" altLang="en-US" sz="2100" dirty="0" smtClean="0">
                <a:solidFill>
                  <a:schemeClr val="accent5"/>
                </a:solidFill>
                <a:latin typeface="Century Gothic" panose="020B0502020202020204" pitchFamily="34" charset="0"/>
              </a:rPr>
              <a:t>顧客への価値提供</a:t>
            </a:r>
            <a:endParaRPr lang="ja-JP" altLang="en-US" sz="2100" dirty="0">
              <a:solidFill>
                <a:schemeClr val="accent5"/>
              </a:solidFill>
              <a:latin typeface="Century Gothic" panose="020B0502020202020204" pitchFamily="34" charset="0"/>
            </a:endParaRPr>
          </a:p>
        </p:txBody>
      </p:sp>
      <p:grpSp>
        <p:nvGrpSpPr>
          <p:cNvPr id="2" name="図形グループ 1"/>
          <p:cNvGrpSpPr/>
          <p:nvPr/>
        </p:nvGrpSpPr>
        <p:grpSpPr>
          <a:xfrm>
            <a:off x="323528" y="2060848"/>
            <a:ext cx="8712968" cy="3672408"/>
            <a:chOff x="1704475" y="2371312"/>
            <a:chExt cx="8867272" cy="2808001"/>
          </a:xfrm>
        </p:grpSpPr>
        <p:sp>
          <p:nvSpPr>
            <p:cNvPr id="6" name="円/楕円 5"/>
            <p:cNvSpPr/>
            <p:nvPr/>
          </p:nvSpPr>
          <p:spPr>
            <a:xfrm>
              <a:off x="6910986" y="2371312"/>
              <a:ext cx="3660761" cy="280800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350" dirty="0"/>
            </a:p>
          </p:txBody>
        </p:sp>
        <p:sp>
          <p:nvSpPr>
            <p:cNvPr id="7" name="正方形/長方形 6"/>
            <p:cNvSpPr/>
            <p:nvPr/>
          </p:nvSpPr>
          <p:spPr>
            <a:xfrm>
              <a:off x="1704475" y="2516349"/>
              <a:ext cx="1936758" cy="24660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350" dirty="0"/>
            </a:p>
          </p:txBody>
        </p:sp>
        <p:sp>
          <p:nvSpPr>
            <p:cNvPr id="10" name="Freeform 12"/>
            <p:cNvSpPr>
              <a:spLocks noChangeAspect="1" noEditPoints="1"/>
            </p:cNvSpPr>
            <p:nvPr/>
          </p:nvSpPr>
          <p:spPr bwMode="auto">
            <a:xfrm>
              <a:off x="5847067" y="3405053"/>
              <a:ext cx="967115" cy="740519"/>
            </a:xfrm>
            <a:custGeom>
              <a:avLst/>
              <a:gdLst>
                <a:gd name="T0" fmla="*/ 1027 w 1070"/>
                <a:gd name="T1" fmla="*/ 372 h 1029"/>
                <a:gd name="T2" fmla="*/ 1027 w 1070"/>
                <a:gd name="T3" fmla="*/ 785 h 1029"/>
                <a:gd name="T4" fmla="*/ 1023 w 1070"/>
                <a:gd name="T5" fmla="*/ 817 h 1029"/>
                <a:gd name="T6" fmla="*/ 1013 w 1070"/>
                <a:gd name="T7" fmla="*/ 841 h 1029"/>
                <a:gd name="T8" fmla="*/ 998 w 1070"/>
                <a:gd name="T9" fmla="*/ 860 h 1029"/>
                <a:gd name="T10" fmla="*/ 983 w 1070"/>
                <a:gd name="T11" fmla="*/ 876 h 1029"/>
                <a:gd name="T12" fmla="*/ 964 w 1070"/>
                <a:gd name="T13" fmla="*/ 887 h 1029"/>
                <a:gd name="T14" fmla="*/ 945 w 1070"/>
                <a:gd name="T15" fmla="*/ 894 h 1029"/>
                <a:gd name="T16" fmla="*/ 928 w 1070"/>
                <a:gd name="T17" fmla="*/ 900 h 1029"/>
                <a:gd name="T18" fmla="*/ 915 w 1070"/>
                <a:gd name="T19" fmla="*/ 904 h 1029"/>
                <a:gd name="T20" fmla="*/ 906 w 1070"/>
                <a:gd name="T21" fmla="*/ 904 h 1029"/>
                <a:gd name="T22" fmla="*/ 902 w 1070"/>
                <a:gd name="T23" fmla="*/ 906 h 1029"/>
                <a:gd name="T24" fmla="*/ 208 w 1070"/>
                <a:gd name="T25" fmla="*/ 906 h 1029"/>
                <a:gd name="T26" fmla="*/ 206 w 1070"/>
                <a:gd name="T27" fmla="*/ 1029 h 1029"/>
                <a:gd name="T28" fmla="*/ 0 w 1070"/>
                <a:gd name="T29" fmla="*/ 800 h 1029"/>
                <a:gd name="T30" fmla="*/ 206 w 1070"/>
                <a:gd name="T31" fmla="*/ 584 h 1029"/>
                <a:gd name="T32" fmla="*/ 206 w 1070"/>
                <a:gd name="T33" fmla="*/ 700 h 1029"/>
                <a:gd name="T34" fmla="*/ 830 w 1070"/>
                <a:gd name="T35" fmla="*/ 700 h 1029"/>
                <a:gd name="T36" fmla="*/ 847 w 1070"/>
                <a:gd name="T37" fmla="*/ 698 h 1029"/>
                <a:gd name="T38" fmla="*/ 857 w 1070"/>
                <a:gd name="T39" fmla="*/ 690 h 1029"/>
                <a:gd name="T40" fmla="*/ 862 w 1070"/>
                <a:gd name="T41" fmla="*/ 681 h 1029"/>
                <a:gd name="T42" fmla="*/ 864 w 1070"/>
                <a:gd name="T43" fmla="*/ 671 h 1029"/>
                <a:gd name="T44" fmla="*/ 866 w 1070"/>
                <a:gd name="T45" fmla="*/ 666 h 1029"/>
                <a:gd name="T46" fmla="*/ 866 w 1070"/>
                <a:gd name="T47" fmla="*/ 662 h 1029"/>
                <a:gd name="T48" fmla="*/ 864 w 1070"/>
                <a:gd name="T49" fmla="*/ 501 h 1029"/>
                <a:gd name="T50" fmla="*/ 1027 w 1070"/>
                <a:gd name="T51" fmla="*/ 372 h 1029"/>
                <a:gd name="T52" fmla="*/ 822 w 1070"/>
                <a:gd name="T53" fmla="*/ 0 h 1029"/>
                <a:gd name="T54" fmla="*/ 1070 w 1070"/>
                <a:gd name="T55" fmla="*/ 217 h 1029"/>
                <a:gd name="T56" fmla="*/ 824 w 1070"/>
                <a:gd name="T57" fmla="*/ 446 h 1029"/>
                <a:gd name="T58" fmla="*/ 824 w 1070"/>
                <a:gd name="T59" fmla="*/ 331 h 1029"/>
                <a:gd name="T60" fmla="*/ 198 w 1070"/>
                <a:gd name="T61" fmla="*/ 331 h 1029"/>
                <a:gd name="T62" fmla="*/ 183 w 1070"/>
                <a:gd name="T63" fmla="*/ 333 h 1029"/>
                <a:gd name="T64" fmla="*/ 172 w 1070"/>
                <a:gd name="T65" fmla="*/ 340 h 1029"/>
                <a:gd name="T66" fmla="*/ 166 w 1070"/>
                <a:gd name="T67" fmla="*/ 350 h 1029"/>
                <a:gd name="T68" fmla="*/ 164 w 1070"/>
                <a:gd name="T69" fmla="*/ 359 h 1029"/>
                <a:gd name="T70" fmla="*/ 164 w 1070"/>
                <a:gd name="T71" fmla="*/ 365 h 1029"/>
                <a:gd name="T72" fmla="*/ 164 w 1070"/>
                <a:gd name="T73" fmla="*/ 369 h 1029"/>
                <a:gd name="T74" fmla="*/ 164 w 1070"/>
                <a:gd name="T75" fmla="*/ 531 h 1029"/>
                <a:gd name="T76" fmla="*/ 4 w 1070"/>
                <a:gd name="T77" fmla="*/ 696 h 1029"/>
                <a:gd name="T78" fmla="*/ 4 w 1070"/>
                <a:gd name="T79" fmla="*/ 247 h 1029"/>
                <a:gd name="T80" fmla="*/ 6 w 1070"/>
                <a:gd name="T81" fmla="*/ 217 h 1029"/>
                <a:gd name="T82" fmla="*/ 15 w 1070"/>
                <a:gd name="T83" fmla="*/ 191 h 1029"/>
                <a:gd name="T84" fmla="*/ 26 w 1070"/>
                <a:gd name="T85" fmla="*/ 172 h 1029"/>
                <a:gd name="T86" fmla="*/ 40 w 1070"/>
                <a:gd name="T87" fmla="*/ 155 h 1029"/>
                <a:gd name="T88" fmla="*/ 57 w 1070"/>
                <a:gd name="T89" fmla="*/ 143 h 1029"/>
                <a:gd name="T90" fmla="*/ 74 w 1070"/>
                <a:gd name="T91" fmla="*/ 136 h 1029"/>
                <a:gd name="T92" fmla="*/ 89 w 1070"/>
                <a:gd name="T93" fmla="*/ 130 h 1029"/>
                <a:gd name="T94" fmla="*/ 104 w 1070"/>
                <a:gd name="T95" fmla="*/ 128 h 1029"/>
                <a:gd name="T96" fmla="*/ 115 w 1070"/>
                <a:gd name="T97" fmla="*/ 126 h 1029"/>
                <a:gd name="T98" fmla="*/ 123 w 1070"/>
                <a:gd name="T99" fmla="*/ 126 h 1029"/>
                <a:gd name="T100" fmla="*/ 127 w 1070"/>
                <a:gd name="T101" fmla="*/ 126 h 1029"/>
                <a:gd name="T102" fmla="*/ 824 w 1070"/>
                <a:gd name="T103" fmla="*/ 126 h 1029"/>
                <a:gd name="T104" fmla="*/ 822 w 1070"/>
                <a:gd name="T105" fmla="*/ 0 h 1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0" h="1029">
                  <a:moveTo>
                    <a:pt x="1027" y="372"/>
                  </a:moveTo>
                  <a:lnTo>
                    <a:pt x="1027" y="785"/>
                  </a:lnTo>
                  <a:lnTo>
                    <a:pt x="1023" y="817"/>
                  </a:lnTo>
                  <a:lnTo>
                    <a:pt x="1013" y="841"/>
                  </a:lnTo>
                  <a:lnTo>
                    <a:pt x="998" y="860"/>
                  </a:lnTo>
                  <a:lnTo>
                    <a:pt x="983" y="876"/>
                  </a:lnTo>
                  <a:lnTo>
                    <a:pt x="964" y="887"/>
                  </a:lnTo>
                  <a:lnTo>
                    <a:pt x="945" y="894"/>
                  </a:lnTo>
                  <a:lnTo>
                    <a:pt x="928" y="900"/>
                  </a:lnTo>
                  <a:lnTo>
                    <a:pt x="915" y="904"/>
                  </a:lnTo>
                  <a:lnTo>
                    <a:pt x="906" y="904"/>
                  </a:lnTo>
                  <a:lnTo>
                    <a:pt x="902" y="906"/>
                  </a:lnTo>
                  <a:lnTo>
                    <a:pt x="208" y="906"/>
                  </a:lnTo>
                  <a:lnTo>
                    <a:pt x="206" y="1029"/>
                  </a:lnTo>
                  <a:lnTo>
                    <a:pt x="0" y="800"/>
                  </a:lnTo>
                  <a:lnTo>
                    <a:pt x="206" y="584"/>
                  </a:lnTo>
                  <a:lnTo>
                    <a:pt x="206" y="700"/>
                  </a:lnTo>
                  <a:lnTo>
                    <a:pt x="830" y="700"/>
                  </a:lnTo>
                  <a:lnTo>
                    <a:pt x="847" y="698"/>
                  </a:lnTo>
                  <a:lnTo>
                    <a:pt x="857" y="690"/>
                  </a:lnTo>
                  <a:lnTo>
                    <a:pt x="862" y="681"/>
                  </a:lnTo>
                  <a:lnTo>
                    <a:pt x="864" y="671"/>
                  </a:lnTo>
                  <a:lnTo>
                    <a:pt x="866" y="666"/>
                  </a:lnTo>
                  <a:lnTo>
                    <a:pt x="866" y="662"/>
                  </a:lnTo>
                  <a:lnTo>
                    <a:pt x="864" y="501"/>
                  </a:lnTo>
                  <a:lnTo>
                    <a:pt x="1027" y="372"/>
                  </a:lnTo>
                  <a:close/>
                  <a:moveTo>
                    <a:pt x="822" y="0"/>
                  </a:moveTo>
                  <a:lnTo>
                    <a:pt x="1070" y="217"/>
                  </a:lnTo>
                  <a:lnTo>
                    <a:pt x="824" y="446"/>
                  </a:lnTo>
                  <a:lnTo>
                    <a:pt x="824" y="331"/>
                  </a:lnTo>
                  <a:lnTo>
                    <a:pt x="198" y="331"/>
                  </a:lnTo>
                  <a:lnTo>
                    <a:pt x="183" y="333"/>
                  </a:lnTo>
                  <a:lnTo>
                    <a:pt x="172" y="340"/>
                  </a:lnTo>
                  <a:lnTo>
                    <a:pt x="166" y="350"/>
                  </a:lnTo>
                  <a:lnTo>
                    <a:pt x="164" y="359"/>
                  </a:lnTo>
                  <a:lnTo>
                    <a:pt x="164" y="365"/>
                  </a:lnTo>
                  <a:lnTo>
                    <a:pt x="164" y="369"/>
                  </a:lnTo>
                  <a:lnTo>
                    <a:pt x="164" y="531"/>
                  </a:lnTo>
                  <a:lnTo>
                    <a:pt x="4" y="696"/>
                  </a:lnTo>
                  <a:lnTo>
                    <a:pt x="4" y="247"/>
                  </a:lnTo>
                  <a:lnTo>
                    <a:pt x="6" y="217"/>
                  </a:lnTo>
                  <a:lnTo>
                    <a:pt x="15" y="191"/>
                  </a:lnTo>
                  <a:lnTo>
                    <a:pt x="26" y="172"/>
                  </a:lnTo>
                  <a:lnTo>
                    <a:pt x="40" y="155"/>
                  </a:lnTo>
                  <a:lnTo>
                    <a:pt x="57" y="143"/>
                  </a:lnTo>
                  <a:lnTo>
                    <a:pt x="74" y="136"/>
                  </a:lnTo>
                  <a:lnTo>
                    <a:pt x="89" y="130"/>
                  </a:lnTo>
                  <a:lnTo>
                    <a:pt x="104" y="128"/>
                  </a:lnTo>
                  <a:lnTo>
                    <a:pt x="115" y="126"/>
                  </a:lnTo>
                  <a:lnTo>
                    <a:pt x="123" y="126"/>
                  </a:lnTo>
                  <a:lnTo>
                    <a:pt x="127" y="126"/>
                  </a:lnTo>
                  <a:lnTo>
                    <a:pt x="824" y="126"/>
                  </a:lnTo>
                  <a:lnTo>
                    <a:pt x="82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ja-JP" altLang="en-US" sz="1350" dirty="0"/>
            </a:p>
          </p:txBody>
        </p:sp>
        <p:sp>
          <p:nvSpPr>
            <p:cNvPr id="11" name="正方形/長方形 10"/>
            <p:cNvSpPr/>
            <p:nvPr/>
          </p:nvSpPr>
          <p:spPr>
            <a:xfrm>
              <a:off x="3641233" y="2516348"/>
              <a:ext cx="2109030" cy="12428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350" dirty="0"/>
            </a:p>
          </p:txBody>
        </p:sp>
        <p:sp>
          <p:nvSpPr>
            <p:cNvPr id="12" name="正方形/長方形 11"/>
            <p:cNvSpPr/>
            <p:nvPr/>
          </p:nvSpPr>
          <p:spPr>
            <a:xfrm>
              <a:off x="3641233" y="3759174"/>
              <a:ext cx="2109030" cy="12232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ja-JP" altLang="en-US" sz="1350" dirty="0"/>
            </a:p>
          </p:txBody>
        </p:sp>
      </p:grpSp>
      <p:cxnSp>
        <p:nvCxnSpPr>
          <p:cNvPr id="16" name="直線コネクタ 15"/>
          <p:cNvCxnSpPr>
            <a:stCxn id="6" idx="0"/>
            <a:endCxn id="6" idx="4"/>
          </p:cNvCxnSpPr>
          <p:nvPr/>
        </p:nvCxnSpPr>
        <p:spPr>
          <a:xfrm>
            <a:off x="7237967" y="2060848"/>
            <a:ext cx="0" cy="3672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線コネクタ 19"/>
          <p:cNvCxnSpPr>
            <a:stCxn id="6" idx="2"/>
          </p:cNvCxnSpPr>
          <p:nvPr/>
        </p:nvCxnSpPr>
        <p:spPr>
          <a:xfrm flipV="1">
            <a:off x="5439438" y="3875944"/>
            <a:ext cx="1798529" cy="21108"/>
          </a:xfrm>
          <a:prstGeom prst="line">
            <a:avLst/>
          </a:prstGeom>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2157778" y="2413097"/>
            <a:ext cx="2046625" cy="1064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a:solidFill>
                  <a:schemeClr val="bg2"/>
                </a:solidFill>
              </a:rPr>
              <a:t>■</a:t>
            </a:r>
            <a:r>
              <a:rPr lang="en-US" altLang="ja-JP" sz="1350" dirty="0">
                <a:solidFill>
                  <a:schemeClr val="bg2"/>
                </a:solidFill>
              </a:rPr>
              <a:t>Gain Creator</a:t>
            </a:r>
          </a:p>
          <a:p>
            <a:r>
              <a:rPr lang="ja-JP" altLang="en-US" sz="1200" dirty="0" smtClean="0">
                <a:solidFill>
                  <a:schemeClr val="bg2"/>
                </a:solidFill>
              </a:rPr>
              <a:t>農業をサービス化することにより、安定</a:t>
            </a:r>
            <a:r>
              <a:rPr lang="ja-JP" altLang="en-US" sz="1200" dirty="0">
                <a:solidFill>
                  <a:schemeClr val="bg2"/>
                </a:solidFill>
              </a:rPr>
              <a:t>した収入の</a:t>
            </a:r>
            <a:r>
              <a:rPr lang="ja-JP" altLang="en-US" sz="1200" dirty="0" smtClean="0">
                <a:solidFill>
                  <a:schemeClr val="bg2"/>
                </a:solidFill>
              </a:rPr>
              <a:t>確保。</a:t>
            </a:r>
            <a:endParaRPr lang="en-US" altLang="ja-JP" sz="1200" dirty="0" smtClean="0">
              <a:solidFill>
                <a:schemeClr val="bg2"/>
              </a:solidFill>
            </a:endParaRPr>
          </a:p>
          <a:p>
            <a:r>
              <a:rPr lang="ja-JP" altLang="en-US" sz="1200" dirty="0" smtClean="0">
                <a:solidFill>
                  <a:schemeClr val="bg2"/>
                </a:solidFill>
              </a:rPr>
              <a:t>匠の技をデジタル化することでシェア、ブランド化を行う。</a:t>
            </a:r>
            <a:endParaRPr lang="en-US" altLang="ja-JP" sz="1200" dirty="0">
              <a:solidFill>
                <a:schemeClr val="bg2"/>
              </a:solidFill>
            </a:endParaRPr>
          </a:p>
        </p:txBody>
      </p:sp>
      <p:sp>
        <p:nvSpPr>
          <p:cNvPr id="61" name="正方形/長方形 60"/>
          <p:cNvSpPr/>
          <p:nvPr/>
        </p:nvSpPr>
        <p:spPr>
          <a:xfrm>
            <a:off x="2231432" y="4017837"/>
            <a:ext cx="1972971" cy="1064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smtClean="0">
                <a:solidFill>
                  <a:schemeClr val="bg2"/>
                </a:solidFill>
              </a:rPr>
              <a:t>■</a:t>
            </a:r>
            <a:r>
              <a:rPr lang="en-US" altLang="ja-JP" sz="1350" dirty="0" smtClean="0">
                <a:solidFill>
                  <a:schemeClr val="bg2"/>
                </a:solidFill>
              </a:rPr>
              <a:t>Pain Relievers</a:t>
            </a:r>
            <a:endParaRPr lang="en-US" altLang="ja-JP" sz="1350" dirty="0">
              <a:solidFill>
                <a:schemeClr val="bg2"/>
              </a:solidFill>
            </a:endParaRPr>
          </a:p>
          <a:p>
            <a:r>
              <a:rPr lang="ja-JP" altLang="en-US" sz="1200" dirty="0">
                <a:solidFill>
                  <a:schemeClr val="bg2"/>
                </a:solidFill>
              </a:rPr>
              <a:t>マーケターや、ファイナンシャルプランナーなど異分野の匠とチームを</a:t>
            </a:r>
            <a:r>
              <a:rPr lang="ja-JP" altLang="en-US" sz="1200" dirty="0" smtClean="0">
                <a:solidFill>
                  <a:schemeClr val="bg2"/>
                </a:solidFill>
              </a:rPr>
              <a:t>組む。</a:t>
            </a:r>
            <a:endParaRPr lang="en-US" altLang="ja-JP" sz="1200" dirty="0" smtClean="0">
              <a:solidFill>
                <a:schemeClr val="bg2"/>
              </a:solidFill>
            </a:endParaRPr>
          </a:p>
          <a:p>
            <a:r>
              <a:rPr lang="ja-JP" altLang="en-US" sz="1200" b="1" dirty="0" smtClean="0">
                <a:solidFill>
                  <a:schemeClr val="bg2"/>
                </a:solidFill>
              </a:rPr>
              <a:t>新たな耕作地の創出。</a:t>
            </a:r>
            <a:endParaRPr lang="ja-JP" altLang="en-US" sz="1200" b="1" dirty="0">
              <a:solidFill>
                <a:schemeClr val="bg2"/>
              </a:solidFill>
            </a:endParaRPr>
          </a:p>
        </p:txBody>
      </p:sp>
      <p:sp>
        <p:nvSpPr>
          <p:cNvPr id="62" name="正方形/長方形 61"/>
          <p:cNvSpPr/>
          <p:nvPr/>
        </p:nvSpPr>
        <p:spPr>
          <a:xfrm>
            <a:off x="275280" y="2649173"/>
            <a:ext cx="1873729" cy="265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a:solidFill>
                  <a:schemeClr val="bg2"/>
                </a:solidFill>
              </a:rPr>
              <a:t>■サービス</a:t>
            </a:r>
            <a:endParaRPr lang="en-US" altLang="ja-JP" sz="1350" dirty="0">
              <a:solidFill>
                <a:schemeClr val="bg2"/>
              </a:solidFill>
            </a:endParaRPr>
          </a:p>
          <a:p>
            <a:endParaRPr lang="en-US" altLang="ja-JP" sz="500" dirty="0">
              <a:solidFill>
                <a:schemeClr val="bg2"/>
              </a:solidFill>
            </a:endParaRPr>
          </a:p>
          <a:p>
            <a:r>
              <a:rPr lang="ja-JP" altLang="en-US" sz="1350" b="1" dirty="0">
                <a:solidFill>
                  <a:schemeClr val="bg2"/>
                </a:solidFill>
              </a:rPr>
              <a:t>ゲーム感覚</a:t>
            </a:r>
            <a:r>
              <a:rPr lang="ja-JP" altLang="en-US" sz="1350" b="1" dirty="0" smtClean="0">
                <a:solidFill>
                  <a:schemeClr val="bg2"/>
                </a:solidFill>
              </a:rPr>
              <a:t>で農業をサービスとし、農業従事者に安定した収入を与え、農業をやってみたい消費者は気軽に、農業の知識がない状態でもスマホを通して近場で新鮮な野菜を入手できるサービス。</a:t>
            </a:r>
            <a:endParaRPr lang="en-US" altLang="ja-JP" sz="1350" b="1" dirty="0" smtClean="0">
              <a:solidFill>
                <a:schemeClr val="bg2"/>
              </a:solidFill>
            </a:endParaRPr>
          </a:p>
          <a:p>
            <a:endParaRPr lang="en-US" altLang="ja-JP" sz="1350" b="1" dirty="0">
              <a:solidFill>
                <a:schemeClr val="bg2"/>
              </a:solidFill>
            </a:endParaRPr>
          </a:p>
          <a:p>
            <a:endParaRPr lang="ja-JP" altLang="en-US" sz="1350" b="1" dirty="0">
              <a:solidFill>
                <a:schemeClr val="bg2"/>
              </a:solidFill>
            </a:endParaRPr>
          </a:p>
        </p:txBody>
      </p:sp>
      <p:sp>
        <p:nvSpPr>
          <p:cNvPr id="63" name="正方形/長方形 62"/>
          <p:cNvSpPr/>
          <p:nvPr/>
        </p:nvSpPr>
        <p:spPr>
          <a:xfrm>
            <a:off x="5555885" y="2679731"/>
            <a:ext cx="1746333" cy="1328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bg2"/>
                </a:solidFill>
              </a:rPr>
              <a:t>■</a:t>
            </a:r>
            <a:r>
              <a:rPr lang="en-US" altLang="ja-JP" sz="1350" dirty="0" smtClean="0">
                <a:solidFill>
                  <a:schemeClr val="bg2"/>
                </a:solidFill>
              </a:rPr>
              <a:t>Gain</a:t>
            </a:r>
          </a:p>
          <a:p>
            <a:pPr algn="ctr"/>
            <a:r>
              <a:rPr lang="ja-JP" altLang="en-US" sz="1350" dirty="0" smtClean="0">
                <a:solidFill>
                  <a:schemeClr val="bg2"/>
                </a:solidFill>
              </a:rPr>
              <a:t>匠の技を活かしたい</a:t>
            </a:r>
            <a:endParaRPr lang="en-US" altLang="ja-JP" sz="1350" dirty="0" smtClean="0">
              <a:solidFill>
                <a:schemeClr val="bg2"/>
              </a:solidFill>
            </a:endParaRPr>
          </a:p>
          <a:p>
            <a:pPr algn="ctr"/>
            <a:r>
              <a:rPr lang="ja-JP" altLang="en-US" sz="1350" dirty="0" smtClean="0">
                <a:solidFill>
                  <a:schemeClr val="bg2"/>
                </a:solidFill>
              </a:rPr>
              <a:t>土地を活かしたい</a:t>
            </a:r>
            <a:endParaRPr lang="en-US" altLang="ja-JP" sz="1350" dirty="0" smtClean="0">
              <a:solidFill>
                <a:schemeClr val="bg2"/>
              </a:solidFill>
            </a:endParaRPr>
          </a:p>
          <a:p>
            <a:pPr algn="ctr"/>
            <a:endParaRPr lang="en-US" altLang="ja-JP" sz="1350" dirty="0">
              <a:solidFill>
                <a:schemeClr val="bg2"/>
              </a:solidFill>
            </a:endParaRPr>
          </a:p>
        </p:txBody>
      </p:sp>
      <p:sp>
        <p:nvSpPr>
          <p:cNvPr id="64" name="正方形/長方形 63"/>
          <p:cNvSpPr/>
          <p:nvPr/>
        </p:nvSpPr>
        <p:spPr>
          <a:xfrm>
            <a:off x="5586753" y="3734624"/>
            <a:ext cx="1746333" cy="1351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bg2"/>
                </a:solidFill>
              </a:rPr>
              <a:t>■</a:t>
            </a:r>
            <a:r>
              <a:rPr lang="en-US" altLang="ja-JP" sz="1350" dirty="0" smtClean="0">
                <a:solidFill>
                  <a:schemeClr val="bg2"/>
                </a:solidFill>
              </a:rPr>
              <a:t>Pain</a:t>
            </a:r>
          </a:p>
          <a:p>
            <a:pPr algn="ctr"/>
            <a:r>
              <a:rPr lang="ja-JP" altLang="en-US" sz="1350" dirty="0" smtClean="0">
                <a:solidFill>
                  <a:schemeClr val="bg2"/>
                </a:solidFill>
              </a:rPr>
              <a:t>農業後継者不足</a:t>
            </a:r>
            <a:endParaRPr lang="en-US" altLang="ja-JP" sz="1350" dirty="0" smtClean="0">
              <a:solidFill>
                <a:schemeClr val="bg2"/>
              </a:solidFill>
            </a:endParaRPr>
          </a:p>
          <a:p>
            <a:pPr algn="ctr"/>
            <a:r>
              <a:rPr lang="ja-JP" altLang="en-US" sz="1350" dirty="0" smtClean="0">
                <a:solidFill>
                  <a:schemeClr val="bg2"/>
                </a:solidFill>
              </a:rPr>
              <a:t>耕作地の減少</a:t>
            </a:r>
            <a:endParaRPr lang="en-US" altLang="ja-JP" sz="1350" dirty="0" smtClean="0">
              <a:solidFill>
                <a:schemeClr val="bg2"/>
              </a:solidFill>
            </a:endParaRPr>
          </a:p>
          <a:p>
            <a:pPr algn="ctr"/>
            <a:endParaRPr lang="en-US" altLang="ja-JP" sz="1350" dirty="0">
              <a:solidFill>
                <a:schemeClr val="bg2"/>
              </a:solidFill>
            </a:endParaRPr>
          </a:p>
        </p:txBody>
      </p:sp>
      <p:sp>
        <p:nvSpPr>
          <p:cNvPr id="65" name="正方形/長方形 64"/>
          <p:cNvSpPr/>
          <p:nvPr/>
        </p:nvSpPr>
        <p:spPr>
          <a:xfrm>
            <a:off x="7308304" y="2570839"/>
            <a:ext cx="1538562" cy="1846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bg2"/>
                </a:solidFill>
              </a:rPr>
              <a:t>■顧客の課題</a:t>
            </a:r>
            <a:endParaRPr lang="en-US" altLang="ja-JP" sz="1200" dirty="0">
              <a:solidFill>
                <a:schemeClr val="bg2"/>
              </a:solidFill>
            </a:endParaRPr>
          </a:p>
          <a:p>
            <a:pPr marL="0" lvl="1"/>
            <a:r>
              <a:rPr lang="ja-JP" altLang="en-US" sz="1200" dirty="0">
                <a:solidFill>
                  <a:schemeClr val="bg2"/>
                </a:solidFill>
              </a:rPr>
              <a:t>働きがい、生きがいを得ることでライフシフトを</a:t>
            </a:r>
            <a:r>
              <a:rPr lang="ja-JP" altLang="en-US" sz="1200" dirty="0" smtClean="0">
                <a:solidFill>
                  <a:schemeClr val="bg2"/>
                </a:solidFill>
              </a:rPr>
              <a:t>楽しみたい。</a:t>
            </a:r>
            <a:endParaRPr lang="ja-JP" altLang="en-US" sz="1200" dirty="0">
              <a:solidFill>
                <a:schemeClr val="bg2"/>
              </a:solidFill>
            </a:endParaRPr>
          </a:p>
          <a:p>
            <a:r>
              <a:rPr lang="ja-JP" altLang="en-US" sz="1200" dirty="0" smtClean="0">
                <a:solidFill>
                  <a:schemeClr val="bg2"/>
                </a:solidFill>
              </a:rPr>
              <a:t>天候に左右される不安定な収入。</a:t>
            </a:r>
            <a:endParaRPr lang="en-US" altLang="ja-JP" sz="1200" dirty="0" smtClean="0">
              <a:solidFill>
                <a:schemeClr val="bg2"/>
              </a:solidFill>
            </a:endParaRPr>
          </a:p>
          <a:p>
            <a:r>
              <a:rPr lang="ja-JP" altLang="en-US" sz="1200" dirty="0" smtClean="0">
                <a:solidFill>
                  <a:schemeClr val="bg2"/>
                </a:solidFill>
              </a:rPr>
              <a:t>デジタル化も遅れ労働集約的で、きつい作業</a:t>
            </a:r>
            <a:endParaRPr lang="en-US" altLang="ja-JP" sz="1200" dirty="0">
              <a:solidFill>
                <a:schemeClr val="bg2"/>
              </a:solidFill>
            </a:endParaRPr>
          </a:p>
        </p:txBody>
      </p:sp>
      <p:sp>
        <p:nvSpPr>
          <p:cNvPr id="15" name="正方形/長方形 14"/>
          <p:cNvSpPr/>
          <p:nvPr/>
        </p:nvSpPr>
        <p:spPr>
          <a:xfrm>
            <a:off x="323528" y="1506196"/>
            <a:ext cx="3240360" cy="442035"/>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tIns="36000" rIns="36000" bIns="36000" rtlCol="0" anchor="ctr">
            <a:spAutoFit/>
          </a:bodyPr>
          <a:lstStyle/>
          <a:p>
            <a:pPr algn="ctr"/>
            <a:r>
              <a:rPr kumimoji="1"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人間の能力や成長は環境・巡り合いに</a:t>
            </a:r>
            <a:r>
              <a:rPr kumimoji="1"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依存</a:t>
            </a:r>
            <a:endParaRPr kumimoji="1" lang="en-US" altLang="ja-JP"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kumimoji="1"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3997607" y="1511516"/>
            <a:ext cx="3240360" cy="442035"/>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tIns="36000" rIns="36000" bIns="36000" rtlCol="0" anchor="ctr">
            <a:spAutoFit/>
          </a:bodyPr>
          <a:lstStyle/>
          <a:p>
            <a:pPr algn="ctr"/>
            <a:r>
              <a:rPr kumimoji="1"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色々な人の問題意識。</a:t>
            </a:r>
            <a:endParaRPr kumimoji="1" lang="en-US" altLang="ja-JP"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人間のポテンシャルを高めたい！</a:t>
            </a:r>
            <a:endParaRPr kumimoji="1" lang="ja-JP" altLang="en-US" sz="12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922604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140342" y="149608"/>
            <a:ext cx="8968162" cy="584105"/>
          </a:xfrm>
        </p:spPr>
        <p:txBody>
          <a:bodyPr/>
          <a:lstStyle/>
          <a:p>
            <a:r>
              <a:rPr lang="en-US" altLang="ja-JP" dirty="0" smtClean="0">
                <a:solidFill>
                  <a:schemeClr val="bg2"/>
                </a:solidFill>
                <a:latin typeface="Century Gothic" panose="020B0502020202020204" pitchFamily="34" charset="0"/>
              </a:rPr>
              <a:t>Lean Canvas</a:t>
            </a:r>
            <a:endParaRPr kumimoji="1" lang="ja-JP" altLang="en-US" dirty="0"/>
          </a:p>
        </p:txBody>
      </p:sp>
      <p:sp>
        <p:nvSpPr>
          <p:cNvPr id="7" name="テキスト プレースホルダー 6"/>
          <p:cNvSpPr>
            <a:spLocks noGrp="1"/>
          </p:cNvSpPr>
          <p:nvPr>
            <p:ph type="body" sz="quarter" idx="10"/>
          </p:nvPr>
        </p:nvSpPr>
        <p:spPr/>
        <p:txBody>
          <a:bodyPr/>
          <a:lstStyle/>
          <a:p>
            <a:endParaRPr kumimoji="1" lang="ja-JP" altLang="en-US" dirty="0"/>
          </a:p>
        </p:txBody>
      </p:sp>
      <p:sp>
        <p:nvSpPr>
          <p:cNvPr id="4" name="スライド番号プレースホルダー 3"/>
          <p:cNvSpPr>
            <a:spLocks noGrp="1"/>
          </p:cNvSpPr>
          <p:nvPr>
            <p:ph type="sldNum" sz="quarter" idx="4294967295"/>
          </p:nvPr>
        </p:nvSpPr>
        <p:spPr>
          <a:xfrm>
            <a:off x="6735763" y="6356350"/>
            <a:ext cx="2408237" cy="365125"/>
          </a:xfrm>
          <a:prstGeom prst="rect">
            <a:avLst/>
          </a:prstGeom>
        </p:spPr>
        <p:txBody>
          <a:bodyPr/>
          <a:lstStyle/>
          <a:p>
            <a:fld id="{E2B53A9F-09DE-4F3D-862E-C67D604660AC}" type="slidenum">
              <a:rPr kumimoji="1" lang="ja-JP" altLang="en-US" smtClean="0"/>
              <a:t>7</a:t>
            </a:fld>
            <a:endParaRPr kumimoji="1" lang="ja-JP" altLang="en-US" dirty="0"/>
          </a:p>
        </p:txBody>
      </p:sp>
      <p:sp>
        <p:nvSpPr>
          <p:cNvPr id="8" name="ハート 7"/>
          <p:cNvSpPr/>
          <p:nvPr/>
        </p:nvSpPr>
        <p:spPr>
          <a:xfrm>
            <a:off x="6848061" y="2152770"/>
            <a:ext cx="425648" cy="400697"/>
          </a:xfrm>
          <a:prstGeom prst="hear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bg2"/>
              </a:solidFill>
            </a:endParaRPr>
          </a:p>
        </p:txBody>
      </p:sp>
      <p:sp>
        <p:nvSpPr>
          <p:cNvPr id="9" name="Freeform 7"/>
          <p:cNvSpPr>
            <a:spLocks noChangeAspect="1" noEditPoints="1"/>
          </p:cNvSpPr>
          <p:nvPr/>
        </p:nvSpPr>
        <p:spPr bwMode="auto">
          <a:xfrm>
            <a:off x="1028481" y="2152770"/>
            <a:ext cx="763999" cy="552776"/>
          </a:xfrm>
          <a:custGeom>
            <a:avLst/>
            <a:gdLst>
              <a:gd name="T0" fmla="*/ 443 w 1530"/>
              <a:gd name="T1" fmla="*/ 920 h 1109"/>
              <a:gd name="T2" fmla="*/ 378 w 1530"/>
              <a:gd name="T3" fmla="*/ 942 h 1109"/>
              <a:gd name="T4" fmla="*/ 320 w 1530"/>
              <a:gd name="T5" fmla="*/ 926 h 1109"/>
              <a:gd name="T6" fmla="*/ 213 w 1530"/>
              <a:gd name="T7" fmla="*/ 828 h 1109"/>
              <a:gd name="T8" fmla="*/ 174 w 1530"/>
              <a:gd name="T9" fmla="*/ 764 h 1109"/>
              <a:gd name="T10" fmla="*/ 171 w 1530"/>
              <a:gd name="T11" fmla="*/ 693 h 1109"/>
              <a:gd name="T12" fmla="*/ 202 w 1530"/>
              <a:gd name="T13" fmla="*/ 627 h 1109"/>
              <a:gd name="T14" fmla="*/ 531 w 1530"/>
              <a:gd name="T15" fmla="*/ 302 h 1109"/>
              <a:gd name="T16" fmla="*/ 598 w 1530"/>
              <a:gd name="T17" fmla="*/ 278 h 1109"/>
              <a:gd name="T18" fmla="*/ 669 w 1530"/>
              <a:gd name="T19" fmla="*/ 289 h 1109"/>
              <a:gd name="T20" fmla="*/ 771 w 1530"/>
              <a:gd name="T21" fmla="*/ 383 h 1109"/>
              <a:gd name="T22" fmla="*/ 798 w 1530"/>
              <a:gd name="T23" fmla="*/ 420 h 1109"/>
              <a:gd name="T24" fmla="*/ 814 w 1530"/>
              <a:gd name="T25" fmla="*/ 473 h 1109"/>
              <a:gd name="T26" fmla="*/ 809 w 1530"/>
              <a:gd name="T27" fmla="*/ 528 h 1109"/>
              <a:gd name="T28" fmla="*/ 945 w 1530"/>
              <a:gd name="T29" fmla="*/ 629 h 1109"/>
              <a:gd name="T30" fmla="*/ 991 w 1530"/>
              <a:gd name="T31" fmla="*/ 531 h 1109"/>
              <a:gd name="T32" fmla="*/ 986 w 1530"/>
              <a:gd name="T33" fmla="*/ 425 h 1109"/>
              <a:gd name="T34" fmla="*/ 930 w 1530"/>
              <a:gd name="T35" fmla="*/ 329 h 1109"/>
              <a:gd name="T36" fmla="*/ 717 w 1530"/>
              <a:gd name="T37" fmla="*/ 131 h 1109"/>
              <a:gd name="T38" fmla="*/ 612 w 1530"/>
              <a:gd name="T39" fmla="*/ 106 h 1109"/>
              <a:gd name="T40" fmla="*/ 508 w 1530"/>
              <a:gd name="T41" fmla="*/ 131 h 1109"/>
              <a:gd name="T42" fmla="*/ 66 w 1530"/>
              <a:gd name="T43" fmla="*/ 564 h 1109"/>
              <a:gd name="T44" fmla="*/ 10 w 1530"/>
              <a:gd name="T45" fmla="*/ 658 h 1109"/>
              <a:gd name="T46" fmla="*/ 5 w 1530"/>
              <a:gd name="T47" fmla="*/ 764 h 1109"/>
              <a:gd name="T48" fmla="*/ 51 w 1530"/>
              <a:gd name="T49" fmla="*/ 864 h 1109"/>
              <a:gd name="T50" fmla="*/ 256 w 1530"/>
              <a:gd name="T51" fmla="*/ 1072 h 1109"/>
              <a:gd name="T52" fmla="*/ 357 w 1530"/>
              <a:gd name="T53" fmla="*/ 1107 h 1109"/>
              <a:gd name="T54" fmla="*/ 464 w 1530"/>
              <a:gd name="T55" fmla="*/ 1092 h 1109"/>
              <a:gd name="T56" fmla="*/ 688 w 1530"/>
              <a:gd name="T57" fmla="*/ 883 h 1109"/>
              <a:gd name="T58" fmla="*/ 1299 w 1530"/>
              <a:gd name="T59" fmla="*/ 65 h 1109"/>
              <a:gd name="T60" fmla="*/ 1205 w 1530"/>
              <a:gd name="T61" fmla="*/ 9 h 1109"/>
              <a:gd name="T62" fmla="*/ 1098 w 1530"/>
              <a:gd name="T63" fmla="*/ 4 h 1109"/>
              <a:gd name="T64" fmla="*/ 999 w 1530"/>
              <a:gd name="T65" fmla="*/ 50 h 1109"/>
              <a:gd name="T66" fmla="*/ 949 w 1530"/>
              <a:gd name="T67" fmla="*/ 104 h 1109"/>
              <a:gd name="T68" fmla="*/ 1060 w 1530"/>
              <a:gd name="T69" fmla="*/ 196 h 1109"/>
              <a:gd name="T70" fmla="*/ 1126 w 1530"/>
              <a:gd name="T71" fmla="*/ 165 h 1109"/>
              <a:gd name="T72" fmla="*/ 1196 w 1530"/>
              <a:gd name="T73" fmla="*/ 168 h 1109"/>
              <a:gd name="T74" fmla="*/ 1260 w 1530"/>
              <a:gd name="T75" fmla="*/ 205 h 1109"/>
              <a:gd name="T76" fmla="*/ 1340 w 1530"/>
              <a:gd name="T77" fmla="*/ 295 h 1109"/>
              <a:gd name="T78" fmla="*/ 1356 w 1530"/>
              <a:gd name="T79" fmla="*/ 364 h 1109"/>
              <a:gd name="T80" fmla="*/ 1340 w 1530"/>
              <a:gd name="T81" fmla="*/ 433 h 1109"/>
              <a:gd name="T82" fmla="*/ 1055 w 1530"/>
              <a:gd name="T83" fmla="*/ 737 h 1109"/>
              <a:gd name="T84" fmla="*/ 992 w 1530"/>
              <a:gd name="T85" fmla="*/ 775 h 1109"/>
              <a:gd name="T86" fmla="*/ 920 w 1530"/>
              <a:gd name="T87" fmla="*/ 778 h 1109"/>
              <a:gd name="T88" fmla="*/ 854 w 1530"/>
              <a:gd name="T89" fmla="*/ 748 h 1109"/>
              <a:gd name="T90" fmla="*/ 771 w 1530"/>
              <a:gd name="T91" fmla="*/ 643 h 1109"/>
              <a:gd name="T92" fmla="*/ 736 w 1530"/>
              <a:gd name="T93" fmla="*/ 598 h 1109"/>
              <a:gd name="T94" fmla="*/ 741 w 1530"/>
              <a:gd name="T95" fmla="*/ 551 h 1109"/>
              <a:gd name="T96" fmla="*/ 599 w 1530"/>
              <a:gd name="T97" fmla="*/ 455 h 1109"/>
              <a:gd name="T98" fmla="*/ 558 w 1530"/>
              <a:gd name="T99" fmla="*/ 552 h 1109"/>
              <a:gd name="T100" fmla="*/ 571 w 1530"/>
              <a:gd name="T101" fmla="*/ 656 h 1109"/>
              <a:gd name="T102" fmla="*/ 786 w 1530"/>
              <a:gd name="T103" fmla="*/ 891 h 1109"/>
              <a:gd name="T104" fmla="*/ 860 w 1530"/>
              <a:gd name="T105" fmla="*/ 941 h 1109"/>
              <a:gd name="T106" fmla="*/ 967 w 1530"/>
              <a:gd name="T107" fmla="*/ 956 h 1109"/>
              <a:gd name="T108" fmla="*/ 1068 w 1530"/>
              <a:gd name="T109" fmla="*/ 920 h 1109"/>
              <a:gd name="T110" fmla="*/ 1485 w 1530"/>
              <a:gd name="T111" fmla="*/ 523 h 1109"/>
              <a:gd name="T112" fmla="*/ 1521 w 1530"/>
              <a:gd name="T113" fmla="*/ 455 h 1109"/>
              <a:gd name="T114" fmla="*/ 1530 w 1530"/>
              <a:gd name="T115" fmla="*/ 387 h 1109"/>
              <a:gd name="T116" fmla="*/ 1508 w 1530"/>
              <a:gd name="T117" fmla="*/ 283 h 1109"/>
              <a:gd name="T118" fmla="*/ 1475 w 1530"/>
              <a:gd name="T119" fmla="*/ 22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30" h="1109">
                <a:moveTo>
                  <a:pt x="490" y="885"/>
                </a:moveTo>
                <a:lnTo>
                  <a:pt x="490" y="885"/>
                </a:lnTo>
                <a:lnTo>
                  <a:pt x="473" y="898"/>
                </a:lnTo>
                <a:lnTo>
                  <a:pt x="459" y="910"/>
                </a:lnTo>
                <a:lnTo>
                  <a:pt x="443" y="920"/>
                </a:lnTo>
                <a:lnTo>
                  <a:pt x="430" y="928"/>
                </a:lnTo>
                <a:lnTo>
                  <a:pt x="416" y="934"/>
                </a:lnTo>
                <a:lnTo>
                  <a:pt x="403" y="939"/>
                </a:lnTo>
                <a:lnTo>
                  <a:pt x="391" y="941"/>
                </a:lnTo>
                <a:lnTo>
                  <a:pt x="378" y="942"/>
                </a:lnTo>
                <a:lnTo>
                  <a:pt x="366" y="942"/>
                </a:lnTo>
                <a:lnTo>
                  <a:pt x="354" y="940"/>
                </a:lnTo>
                <a:lnTo>
                  <a:pt x="343" y="937"/>
                </a:lnTo>
                <a:lnTo>
                  <a:pt x="331" y="932"/>
                </a:lnTo>
                <a:lnTo>
                  <a:pt x="320" y="926"/>
                </a:lnTo>
                <a:lnTo>
                  <a:pt x="309" y="919"/>
                </a:lnTo>
                <a:lnTo>
                  <a:pt x="299" y="909"/>
                </a:lnTo>
                <a:lnTo>
                  <a:pt x="288" y="899"/>
                </a:lnTo>
                <a:lnTo>
                  <a:pt x="213" y="828"/>
                </a:lnTo>
                <a:lnTo>
                  <a:pt x="213" y="828"/>
                </a:lnTo>
                <a:lnTo>
                  <a:pt x="202" y="816"/>
                </a:lnTo>
                <a:lnTo>
                  <a:pt x="194" y="804"/>
                </a:lnTo>
                <a:lnTo>
                  <a:pt x="185" y="791"/>
                </a:lnTo>
                <a:lnTo>
                  <a:pt x="179" y="778"/>
                </a:lnTo>
                <a:lnTo>
                  <a:pt x="174" y="764"/>
                </a:lnTo>
                <a:lnTo>
                  <a:pt x="171" y="750"/>
                </a:lnTo>
                <a:lnTo>
                  <a:pt x="170" y="736"/>
                </a:lnTo>
                <a:lnTo>
                  <a:pt x="168" y="721"/>
                </a:lnTo>
                <a:lnTo>
                  <a:pt x="170" y="707"/>
                </a:lnTo>
                <a:lnTo>
                  <a:pt x="171" y="693"/>
                </a:lnTo>
                <a:lnTo>
                  <a:pt x="174" y="680"/>
                </a:lnTo>
                <a:lnTo>
                  <a:pt x="179" y="665"/>
                </a:lnTo>
                <a:lnTo>
                  <a:pt x="185" y="652"/>
                </a:lnTo>
                <a:lnTo>
                  <a:pt x="194" y="639"/>
                </a:lnTo>
                <a:lnTo>
                  <a:pt x="202" y="627"/>
                </a:lnTo>
                <a:lnTo>
                  <a:pt x="213" y="616"/>
                </a:lnTo>
                <a:lnTo>
                  <a:pt x="507" y="321"/>
                </a:lnTo>
                <a:lnTo>
                  <a:pt x="507" y="321"/>
                </a:lnTo>
                <a:lnTo>
                  <a:pt x="519" y="312"/>
                </a:lnTo>
                <a:lnTo>
                  <a:pt x="531" y="302"/>
                </a:lnTo>
                <a:lnTo>
                  <a:pt x="543" y="295"/>
                </a:lnTo>
                <a:lnTo>
                  <a:pt x="556" y="289"/>
                </a:lnTo>
                <a:lnTo>
                  <a:pt x="570" y="284"/>
                </a:lnTo>
                <a:lnTo>
                  <a:pt x="584" y="281"/>
                </a:lnTo>
                <a:lnTo>
                  <a:pt x="598" y="278"/>
                </a:lnTo>
                <a:lnTo>
                  <a:pt x="612" y="278"/>
                </a:lnTo>
                <a:lnTo>
                  <a:pt x="626" y="278"/>
                </a:lnTo>
                <a:lnTo>
                  <a:pt x="641" y="281"/>
                </a:lnTo>
                <a:lnTo>
                  <a:pt x="655" y="284"/>
                </a:lnTo>
                <a:lnTo>
                  <a:pt x="669" y="289"/>
                </a:lnTo>
                <a:lnTo>
                  <a:pt x="682" y="295"/>
                </a:lnTo>
                <a:lnTo>
                  <a:pt x="694" y="302"/>
                </a:lnTo>
                <a:lnTo>
                  <a:pt x="706" y="312"/>
                </a:lnTo>
                <a:lnTo>
                  <a:pt x="718" y="321"/>
                </a:lnTo>
                <a:lnTo>
                  <a:pt x="771" y="383"/>
                </a:lnTo>
                <a:lnTo>
                  <a:pt x="771" y="383"/>
                </a:lnTo>
                <a:lnTo>
                  <a:pt x="779" y="392"/>
                </a:lnTo>
                <a:lnTo>
                  <a:pt x="786" y="401"/>
                </a:lnTo>
                <a:lnTo>
                  <a:pt x="792" y="411"/>
                </a:lnTo>
                <a:lnTo>
                  <a:pt x="798" y="420"/>
                </a:lnTo>
                <a:lnTo>
                  <a:pt x="803" y="430"/>
                </a:lnTo>
                <a:lnTo>
                  <a:pt x="807" y="441"/>
                </a:lnTo>
                <a:lnTo>
                  <a:pt x="810" y="451"/>
                </a:lnTo>
                <a:lnTo>
                  <a:pt x="813" y="462"/>
                </a:lnTo>
                <a:lnTo>
                  <a:pt x="814" y="473"/>
                </a:lnTo>
                <a:lnTo>
                  <a:pt x="815" y="485"/>
                </a:lnTo>
                <a:lnTo>
                  <a:pt x="815" y="496"/>
                </a:lnTo>
                <a:lnTo>
                  <a:pt x="814" y="506"/>
                </a:lnTo>
                <a:lnTo>
                  <a:pt x="811" y="517"/>
                </a:lnTo>
                <a:lnTo>
                  <a:pt x="809" y="528"/>
                </a:lnTo>
                <a:lnTo>
                  <a:pt x="805" y="539"/>
                </a:lnTo>
                <a:lnTo>
                  <a:pt x="802" y="549"/>
                </a:lnTo>
                <a:lnTo>
                  <a:pt x="930" y="647"/>
                </a:lnTo>
                <a:lnTo>
                  <a:pt x="930" y="647"/>
                </a:lnTo>
                <a:lnTo>
                  <a:pt x="945" y="629"/>
                </a:lnTo>
                <a:lnTo>
                  <a:pt x="958" y="611"/>
                </a:lnTo>
                <a:lnTo>
                  <a:pt x="969" y="592"/>
                </a:lnTo>
                <a:lnTo>
                  <a:pt x="979" y="573"/>
                </a:lnTo>
                <a:lnTo>
                  <a:pt x="986" y="552"/>
                </a:lnTo>
                <a:lnTo>
                  <a:pt x="991" y="531"/>
                </a:lnTo>
                <a:lnTo>
                  <a:pt x="994" y="510"/>
                </a:lnTo>
                <a:lnTo>
                  <a:pt x="995" y="488"/>
                </a:lnTo>
                <a:lnTo>
                  <a:pt x="994" y="467"/>
                </a:lnTo>
                <a:lnTo>
                  <a:pt x="991" y="445"/>
                </a:lnTo>
                <a:lnTo>
                  <a:pt x="986" y="425"/>
                </a:lnTo>
                <a:lnTo>
                  <a:pt x="979" y="404"/>
                </a:lnTo>
                <a:lnTo>
                  <a:pt x="969" y="384"/>
                </a:lnTo>
                <a:lnTo>
                  <a:pt x="958" y="365"/>
                </a:lnTo>
                <a:lnTo>
                  <a:pt x="945" y="347"/>
                </a:lnTo>
                <a:lnTo>
                  <a:pt x="930" y="329"/>
                </a:lnTo>
                <a:lnTo>
                  <a:pt x="771" y="172"/>
                </a:lnTo>
                <a:lnTo>
                  <a:pt x="771" y="172"/>
                </a:lnTo>
                <a:lnTo>
                  <a:pt x="754" y="156"/>
                </a:lnTo>
                <a:lnTo>
                  <a:pt x="736" y="143"/>
                </a:lnTo>
                <a:lnTo>
                  <a:pt x="717" y="131"/>
                </a:lnTo>
                <a:lnTo>
                  <a:pt x="697" y="122"/>
                </a:lnTo>
                <a:lnTo>
                  <a:pt x="676" y="114"/>
                </a:lnTo>
                <a:lnTo>
                  <a:pt x="655" y="110"/>
                </a:lnTo>
                <a:lnTo>
                  <a:pt x="633" y="107"/>
                </a:lnTo>
                <a:lnTo>
                  <a:pt x="612" y="106"/>
                </a:lnTo>
                <a:lnTo>
                  <a:pt x="590" y="107"/>
                </a:lnTo>
                <a:lnTo>
                  <a:pt x="570" y="110"/>
                </a:lnTo>
                <a:lnTo>
                  <a:pt x="549" y="114"/>
                </a:lnTo>
                <a:lnTo>
                  <a:pt x="528" y="122"/>
                </a:lnTo>
                <a:lnTo>
                  <a:pt x="508" y="131"/>
                </a:lnTo>
                <a:lnTo>
                  <a:pt x="489" y="143"/>
                </a:lnTo>
                <a:lnTo>
                  <a:pt x="471" y="156"/>
                </a:lnTo>
                <a:lnTo>
                  <a:pt x="454" y="172"/>
                </a:lnTo>
                <a:lnTo>
                  <a:pt x="66" y="564"/>
                </a:lnTo>
                <a:lnTo>
                  <a:pt x="66" y="564"/>
                </a:lnTo>
                <a:lnTo>
                  <a:pt x="51" y="580"/>
                </a:lnTo>
                <a:lnTo>
                  <a:pt x="37" y="598"/>
                </a:lnTo>
                <a:lnTo>
                  <a:pt x="26" y="617"/>
                </a:lnTo>
                <a:lnTo>
                  <a:pt x="17" y="638"/>
                </a:lnTo>
                <a:lnTo>
                  <a:pt x="10" y="658"/>
                </a:lnTo>
                <a:lnTo>
                  <a:pt x="5" y="678"/>
                </a:lnTo>
                <a:lnTo>
                  <a:pt x="1" y="700"/>
                </a:lnTo>
                <a:lnTo>
                  <a:pt x="0" y="721"/>
                </a:lnTo>
                <a:lnTo>
                  <a:pt x="1" y="743"/>
                </a:lnTo>
                <a:lnTo>
                  <a:pt x="5" y="764"/>
                </a:lnTo>
                <a:lnTo>
                  <a:pt x="10" y="786"/>
                </a:lnTo>
                <a:lnTo>
                  <a:pt x="17" y="806"/>
                </a:lnTo>
                <a:lnTo>
                  <a:pt x="26" y="825"/>
                </a:lnTo>
                <a:lnTo>
                  <a:pt x="37" y="844"/>
                </a:lnTo>
                <a:lnTo>
                  <a:pt x="51" y="864"/>
                </a:lnTo>
                <a:lnTo>
                  <a:pt x="66" y="880"/>
                </a:lnTo>
                <a:lnTo>
                  <a:pt x="221" y="1043"/>
                </a:lnTo>
                <a:lnTo>
                  <a:pt x="221" y="1043"/>
                </a:lnTo>
                <a:lnTo>
                  <a:pt x="238" y="1058"/>
                </a:lnTo>
                <a:lnTo>
                  <a:pt x="256" y="1072"/>
                </a:lnTo>
                <a:lnTo>
                  <a:pt x="275" y="1083"/>
                </a:lnTo>
                <a:lnTo>
                  <a:pt x="295" y="1092"/>
                </a:lnTo>
                <a:lnTo>
                  <a:pt x="315" y="1099"/>
                </a:lnTo>
                <a:lnTo>
                  <a:pt x="336" y="1105"/>
                </a:lnTo>
                <a:lnTo>
                  <a:pt x="357" y="1107"/>
                </a:lnTo>
                <a:lnTo>
                  <a:pt x="379" y="1109"/>
                </a:lnTo>
                <a:lnTo>
                  <a:pt x="400" y="1107"/>
                </a:lnTo>
                <a:lnTo>
                  <a:pt x="422" y="1105"/>
                </a:lnTo>
                <a:lnTo>
                  <a:pt x="443" y="1099"/>
                </a:lnTo>
                <a:lnTo>
                  <a:pt x="464" y="1092"/>
                </a:lnTo>
                <a:lnTo>
                  <a:pt x="484" y="1083"/>
                </a:lnTo>
                <a:lnTo>
                  <a:pt x="502" y="1072"/>
                </a:lnTo>
                <a:lnTo>
                  <a:pt x="521" y="1058"/>
                </a:lnTo>
                <a:lnTo>
                  <a:pt x="538" y="1043"/>
                </a:lnTo>
                <a:lnTo>
                  <a:pt x="688" y="883"/>
                </a:lnTo>
                <a:lnTo>
                  <a:pt x="581" y="780"/>
                </a:lnTo>
                <a:lnTo>
                  <a:pt x="490" y="885"/>
                </a:lnTo>
                <a:close/>
                <a:moveTo>
                  <a:pt x="1475" y="220"/>
                </a:moveTo>
                <a:lnTo>
                  <a:pt x="1299" y="65"/>
                </a:lnTo>
                <a:lnTo>
                  <a:pt x="1299" y="65"/>
                </a:lnTo>
                <a:lnTo>
                  <a:pt x="1282" y="50"/>
                </a:lnTo>
                <a:lnTo>
                  <a:pt x="1264" y="37"/>
                </a:lnTo>
                <a:lnTo>
                  <a:pt x="1245" y="26"/>
                </a:lnTo>
                <a:lnTo>
                  <a:pt x="1225" y="16"/>
                </a:lnTo>
                <a:lnTo>
                  <a:pt x="1205" y="9"/>
                </a:lnTo>
                <a:lnTo>
                  <a:pt x="1183" y="4"/>
                </a:lnTo>
                <a:lnTo>
                  <a:pt x="1163" y="1"/>
                </a:lnTo>
                <a:lnTo>
                  <a:pt x="1141" y="0"/>
                </a:lnTo>
                <a:lnTo>
                  <a:pt x="1120" y="1"/>
                </a:lnTo>
                <a:lnTo>
                  <a:pt x="1098" y="4"/>
                </a:lnTo>
                <a:lnTo>
                  <a:pt x="1077" y="9"/>
                </a:lnTo>
                <a:lnTo>
                  <a:pt x="1056" y="16"/>
                </a:lnTo>
                <a:lnTo>
                  <a:pt x="1036" y="26"/>
                </a:lnTo>
                <a:lnTo>
                  <a:pt x="1017" y="37"/>
                </a:lnTo>
                <a:lnTo>
                  <a:pt x="999" y="50"/>
                </a:lnTo>
                <a:lnTo>
                  <a:pt x="982" y="65"/>
                </a:lnTo>
                <a:lnTo>
                  <a:pt x="982" y="65"/>
                </a:lnTo>
                <a:lnTo>
                  <a:pt x="982" y="67"/>
                </a:lnTo>
                <a:lnTo>
                  <a:pt x="974" y="76"/>
                </a:lnTo>
                <a:lnTo>
                  <a:pt x="949" y="104"/>
                </a:lnTo>
                <a:lnTo>
                  <a:pt x="896" y="156"/>
                </a:lnTo>
                <a:lnTo>
                  <a:pt x="1001" y="257"/>
                </a:lnTo>
                <a:lnTo>
                  <a:pt x="1048" y="205"/>
                </a:lnTo>
                <a:lnTo>
                  <a:pt x="1048" y="205"/>
                </a:lnTo>
                <a:lnTo>
                  <a:pt x="1060" y="196"/>
                </a:lnTo>
                <a:lnTo>
                  <a:pt x="1072" y="186"/>
                </a:lnTo>
                <a:lnTo>
                  <a:pt x="1085" y="179"/>
                </a:lnTo>
                <a:lnTo>
                  <a:pt x="1098" y="173"/>
                </a:lnTo>
                <a:lnTo>
                  <a:pt x="1111" y="168"/>
                </a:lnTo>
                <a:lnTo>
                  <a:pt x="1126" y="165"/>
                </a:lnTo>
                <a:lnTo>
                  <a:pt x="1140" y="162"/>
                </a:lnTo>
                <a:lnTo>
                  <a:pt x="1154" y="162"/>
                </a:lnTo>
                <a:lnTo>
                  <a:pt x="1169" y="162"/>
                </a:lnTo>
                <a:lnTo>
                  <a:pt x="1183" y="165"/>
                </a:lnTo>
                <a:lnTo>
                  <a:pt x="1196" y="168"/>
                </a:lnTo>
                <a:lnTo>
                  <a:pt x="1211" y="173"/>
                </a:lnTo>
                <a:lnTo>
                  <a:pt x="1224" y="179"/>
                </a:lnTo>
                <a:lnTo>
                  <a:pt x="1237" y="186"/>
                </a:lnTo>
                <a:lnTo>
                  <a:pt x="1249" y="196"/>
                </a:lnTo>
                <a:lnTo>
                  <a:pt x="1260" y="205"/>
                </a:lnTo>
                <a:lnTo>
                  <a:pt x="1313" y="258"/>
                </a:lnTo>
                <a:lnTo>
                  <a:pt x="1313" y="258"/>
                </a:lnTo>
                <a:lnTo>
                  <a:pt x="1323" y="270"/>
                </a:lnTo>
                <a:lnTo>
                  <a:pt x="1332" y="282"/>
                </a:lnTo>
                <a:lnTo>
                  <a:pt x="1340" y="295"/>
                </a:lnTo>
                <a:lnTo>
                  <a:pt x="1346" y="308"/>
                </a:lnTo>
                <a:lnTo>
                  <a:pt x="1350" y="321"/>
                </a:lnTo>
                <a:lnTo>
                  <a:pt x="1354" y="335"/>
                </a:lnTo>
                <a:lnTo>
                  <a:pt x="1356" y="350"/>
                </a:lnTo>
                <a:lnTo>
                  <a:pt x="1356" y="364"/>
                </a:lnTo>
                <a:lnTo>
                  <a:pt x="1356" y="378"/>
                </a:lnTo>
                <a:lnTo>
                  <a:pt x="1354" y="393"/>
                </a:lnTo>
                <a:lnTo>
                  <a:pt x="1350" y="406"/>
                </a:lnTo>
                <a:lnTo>
                  <a:pt x="1346" y="420"/>
                </a:lnTo>
                <a:lnTo>
                  <a:pt x="1340" y="433"/>
                </a:lnTo>
                <a:lnTo>
                  <a:pt x="1332" y="447"/>
                </a:lnTo>
                <a:lnTo>
                  <a:pt x="1323" y="459"/>
                </a:lnTo>
                <a:lnTo>
                  <a:pt x="1313" y="469"/>
                </a:lnTo>
                <a:lnTo>
                  <a:pt x="1055" y="737"/>
                </a:lnTo>
                <a:lnTo>
                  <a:pt x="1055" y="737"/>
                </a:lnTo>
                <a:lnTo>
                  <a:pt x="1043" y="748"/>
                </a:lnTo>
                <a:lnTo>
                  <a:pt x="1031" y="756"/>
                </a:lnTo>
                <a:lnTo>
                  <a:pt x="1018" y="763"/>
                </a:lnTo>
                <a:lnTo>
                  <a:pt x="1005" y="770"/>
                </a:lnTo>
                <a:lnTo>
                  <a:pt x="992" y="775"/>
                </a:lnTo>
                <a:lnTo>
                  <a:pt x="978" y="778"/>
                </a:lnTo>
                <a:lnTo>
                  <a:pt x="963" y="780"/>
                </a:lnTo>
                <a:lnTo>
                  <a:pt x="949" y="781"/>
                </a:lnTo>
                <a:lnTo>
                  <a:pt x="935" y="780"/>
                </a:lnTo>
                <a:lnTo>
                  <a:pt x="920" y="778"/>
                </a:lnTo>
                <a:lnTo>
                  <a:pt x="906" y="775"/>
                </a:lnTo>
                <a:lnTo>
                  <a:pt x="893" y="770"/>
                </a:lnTo>
                <a:lnTo>
                  <a:pt x="880" y="763"/>
                </a:lnTo>
                <a:lnTo>
                  <a:pt x="866" y="756"/>
                </a:lnTo>
                <a:lnTo>
                  <a:pt x="854" y="748"/>
                </a:lnTo>
                <a:lnTo>
                  <a:pt x="844" y="737"/>
                </a:lnTo>
                <a:lnTo>
                  <a:pt x="799" y="665"/>
                </a:lnTo>
                <a:lnTo>
                  <a:pt x="799" y="665"/>
                </a:lnTo>
                <a:lnTo>
                  <a:pt x="784" y="653"/>
                </a:lnTo>
                <a:lnTo>
                  <a:pt x="771" y="643"/>
                </a:lnTo>
                <a:lnTo>
                  <a:pt x="760" y="632"/>
                </a:lnTo>
                <a:lnTo>
                  <a:pt x="752" y="622"/>
                </a:lnTo>
                <a:lnTo>
                  <a:pt x="745" y="614"/>
                </a:lnTo>
                <a:lnTo>
                  <a:pt x="740" y="607"/>
                </a:lnTo>
                <a:lnTo>
                  <a:pt x="736" y="598"/>
                </a:lnTo>
                <a:lnTo>
                  <a:pt x="735" y="592"/>
                </a:lnTo>
                <a:lnTo>
                  <a:pt x="734" y="585"/>
                </a:lnTo>
                <a:lnTo>
                  <a:pt x="734" y="578"/>
                </a:lnTo>
                <a:lnTo>
                  <a:pt x="736" y="565"/>
                </a:lnTo>
                <a:lnTo>
                  <a:pt x="741" y="551"/>
                </a:lnTo>
                <a:lnTo>
                  <a:pt x="745" y="535"/>
                </a:lnTo>
                <a:lnTo>
                  <a:pt x="627" y="420"/>
                </a:lnTo>
                <a:lnTo>
                  <a:pt x="627" y="420"/>
                </a:lnTo>
                <a:lnTo>
                  <a:pt x="612" y="437"/>
                </a:lnTo>
                <a:lnTo>
                  <a:pt x="599" y="455"/>
                </a:lnTo>
                <a:lnTo>
                  <a:pt x="587" y="473"/>
                </a:lnTo>
                <a:lnTo>
                  <a:pt x="576" y="492"/>
                </a:lnTo>
                <a:lnTo>
                  <a:pt x="568" y="511"/>
                </a:lnTo>
                <a:lnTo>
                  <a:pt x="562" y="531"/>
                </a:lnTo>
                <a:lnTo>
                  <a:pt x="558" y="552"/>
                </a:lnTo>
                <a:lnTo>
                  <a:pt x="556" y="572"/>
                </a:lnTo>
                <a:lnTo>
                  <a:pt x="556" y="594"/>
                </a:lnTo>
                <a:lnTo>
                  <a:pt x="559" y="614"/>
                </a:lnTo>
                <a:lnTo>
                  <a:pt x="564" y="635"/>
                </a:lnTo>
                <a:lnTo>
                  <a:pt x="571" y="656"/>
                </a:lnTo>
                <a:lnTo>
                  <a:pt x="582" y="677"/>
                </a:lnTo>
                <a:lnTo>
                  <a:pt x="594" y="698"/>
                </a:lnTo>
                <a:lnTo>
                  <a:pt x="609" y="718"/>
                </a:lnTo>
                <a:lnTo>
                  <a:pt x="627" y="737"/>
                </a:lnTo>
                <a:lnTo>
                  <a:pt x="786" y="891"/>
                </a:lnTo>
                <a:lnTo>
                  <a:pt x="786" y="891"/>
                </a:lnTo>
                <a:lnTo>
                  <a:pt x="803" y="907"/>
                </a:lnTo>
                <a:lnTo>
                  <a:pt x="822" y="920"/>
                </a:lnTo>
                <a:lnTo>
                  <a:pt x="840" y="932"/>
                </a:lnTo>
                <a:lnTo>
                  <a:pt x="860" y="941"/>
                </a:lnTo>
                <a:lnTo>
                  <a:pt x="881" y="948"/>
                </a:lnTo>
                <a:lnTo>
                  <a:pt x="902" y="953"/>
                </a:lnTo>
                <a:lnTo>
                  <a:pt x="924" y="956"/>
                </a:lnTo>
                <a:lnTo>
                  <a:pt x="945" y="957"/>
                </a:lnTo>
                <a:lnTo>
                  <a:pt x="967" y="956"/>
                </a:lnTo>
                <a:lnTo>
                  <a:pt x="988" y="953"/>
                </a:lnTo>
                <a:lnTo>
                  <a:pt x="1009" y="948"/>
                </a:lnTo>
                <a:lnTo>
                  <a:pt x="1029" y="941"/>
                </a:lnTo>
                <a:lnTo>
                  <a:pt x="1049" y="932"/>
                </a:lnTo>
                <a:lnTo>
                  <a:pt x="1068" y="920"/>
                </a:lnTo>
                <a:lnTo>
                  <a:pt x="1086" y="907"/>
                </a:lnTo>
                <a:lnTo>
                  <a:pt x="1103" y="891"/>
                </a:lnTo>
                <a:lnTo>
                  <a:pt x="1475" y="537"/>
                </a:lnTo>
                <a:lnTo>
                  <a:pt x="1475" y="537"/>
                </a:lnTo>
                <a:lnTo>
                  <a:pt x="1485" y="523"/>
                </a:lnTo>
                <a:lnTo>
                  <a:pt x="1495" y="510"/>
                </a:lnTo>
                <a:lnTo>
                  <a:pt x="1503" y="496"/>
                </a:lnTo>
                <a:lnTo>
                  <a:pt x="1511" y="482"/>
                </a:lnTo>
                <a:lnTo>
                  <a:pt x="1517" y="468"/>
                </a:lnTo>
                <a:lnTo>
                  <a:pt x="1521" y="455"/>
                </a:lnTo>
                <a:lnTo>
                  <a:pt x="1525" y="441"/>
                </a:lnTo>
                <a:lnTo>
                  <a:pt x="1527" y="427"/>
                </a:lnTo>
                <a:lnTo>
                  <a:pt x="1530" y="413"/>
                </a:lnTo>
                <a:lnTo>
                  <a:pt x="1530" y="400"/>
                </a:lnTo>
                <a:lnTo>
                  <a:pt x="1530" y="387"/>
                </a:lnTo>
                <a:lnTo>
                  <a:pt x="1530" y="374"/>
                </a:lnTo>
                <a:lnTo>
                  <a:pt x="1526" y="349"/>
                </a:lnTo>
                <a:lnTo>
                  <a:pt x="1521" y="325"/>
                </a:lnTo>
                <a:lnTo>
                  <a:pt x="1515" y="303"/>
                </a:lnTo>
                <a:lnTo>
                  <a:pt x="1508" y="283"/>
                </a:lnTo>
                <a:lnTo>
                  <a:pt x="1500" y="265"/>
                </a:lnTo>
                <a:lnTo>
                  <a:pt x="1493" y="249"/>
                </a:lnTo>
                <a:lnTo>
                  <a:pt x="1479" y="228"/>
                </a:lnTo>
                <a:lnTo>
                  <a:pt x="1475" y="220"/>
                </a:lnTo>
                <a:lnTo>
                  <a:pt x="1475" y="220"/>
                </a:lnTo>
                <a:close/>
              </a:path>
            </a:pathLst>
          </a:custGeom>
          <a:solidFill>
            <a:schemeClr val="tx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0" name="Freeform 6"/>
          <p:cNvSpPr>
            <a:spLocks noChangeAspect="1" noEditPoints="1"/>
          </p:cNvSpPr>
          <p:nvPr/>
        </p:nvSpPr>
        <p:spPr bwMode="auto">
          <a:xfrm>
            <a:off x="6847676" y="4312770"/>
            <a:ext cx="426032" cy="302782"/>
          </a:xfrm>
          <a:custGeom>
            <a:avLst/>
            <a:gdLst>
              <a:gd name="T0" fmla="*/ 669 w 1792"/>
              <a:gd name="T1" fmla="*/ 4 h 1273"/>
              <a:gd name="T2" fmla="*/ 636 w 1792"/>
              <a:gd name="T3" fmla="*/ 46 h 1273"/>
              <a:gd name="T4" fmla="*/ 639 w 1792"/>
              <a:gd name="T5" fmla="*/ 832 h 1273"/>
              <a:gd name="T6" fmla="*/ 680 w 1792"/>
              <a:gd name="T7" fmla="*/ 866 h 1273"/>
              <a:gd name="T8" fmla="*/ 1757 w 1792"/>
              <a:gd name="T9" fmla="*/ 863 h 1273"/>
              <a:gd name="T10" fmla="*/ 1790 w 1792"/>
              <a:gd name="T11" fmla="*/ 821 h 1273"/>
              <a:gd name="T12" fmla="*/ 1787 w 1792"/>
              <a:gd name="T13" fmla="*/ 35 h 1273"/>
              <a:gd name="T14" fmla="*/ 1745 w 1792"/>
              <a:gd name="T15" fmla="*/ 1 h 1273"/>
              <a:gd name="T16" fmla="*/ 385 w 1792"/>
              <a:gd name="T17" fmla="*/ 232 h 1273"/>
              <a:gd name="T18" fmla="*/ 272 w 1792"/>
              <a:gd name="T19" fmla="*/ 232 h 1273"/>
              <a:gd name="T20" fmla="*/ 213 w 1792"/>
              <a:gd name="T21" fmla="*/ 268 h 1273"/>
              <a:gd name="T22" fmla="*/ 171 w 1792"/>
              <a:gd name="T23" fmla="*/ 347 h 1273"/>
              <a:gd name="T24" fmla="*/ 17 w 1792"/>
              <a:gd name="T25" fmla="*/ 631 h 1273"/>
              <a:gd name="T26" fmla="*/ 0 w 1792"/>
              <a:gd name="T27" fmla="*/ 1045 h 1273"/>
              <a:gd name="T28" fmla="*/ 13 w 1792"/>
              <a:gd name="T29" fmla="*/ 1081 h 1273"/>
              <a:gd name="T30" fmla="*/ 52 w 1792"/>
              <a:gd name="T31" fmla="*/ 1100 h 1273"/>
              <a:gd name="T32" fmla="*/ 86 w 1792"/>
              <a:gd name="T33" fmla="*/ 1088 h 1273"/>
              <a:gd name="T34" fmla="*/ 112 w 1792"/>
              <a:gd name="T35" fmla="*/ 1044 h 1273"/>
              <a:gd name="T36" fmla="*/ 118 w 1792"/>
              <a:gd name="T37" fmla="*/ 993 h 1273"/>
              <a:gd name="T38" fmla="*/ 140 w 1792"/>
              <a:gd name="T39" fmla="*/ 941 h 1273"/>
              <a:gd name="T40" fmla="*/ 215 w 1792"/>
              <a:gd name="T41" fmla="*/ 884 h 1273"/>
              <a:gd name="T42" fmla="*/ 285 w 1792"/>
              <a:gd name="T43" fmla="*/ 866 h 1273"/>
              <a:gd name="T44" fmla="*/ 511 w 1792"/>
              <a:gd name="T45" fmla="*/ 855 h 1273"/>
              <a:gd name="T46" fmla="*/ 557 w 1792"/>
              <a:gd name="T47" fmla="*/ 807 h 1273"/>
              <a:gd name="T48" fmla="*/ 573 w 1792"/>
              <a:gd name="T49" fmla="*/ 748 h 1273"/>
              <a:gd name="T50" fmla="*/ 566 w 1792"/>
              <a:gd name="T51" fmla="*/ 287 h 1273"/>
              <a:gd name="T52" fmla="*/ 517 w 1792"/>
              <a:gd name="T53" fmla="*/ 242 h 1273"/>
              <a:gd name="T54" fmla="*/ 458 w 1792"/>
              <a:gd name="T55" fmla="*/ 231 h 1273"/>
              <a:gd name="T56" fmla="*/ 308 w 1792"/>
              <a:gd name="T57" fmla="*/ 930 h 1273"/>
              <a:gd name="T58" fmla="*/ 234 w 1792"/>
              <a:gd name="T59" fmla="*/ 965 h 1273"/>
              <a:gd name="T60" fmla="*/ 187 w 1792"/>
              <a:gd name="T61" fmla="*/ 1030 h 1273"/>
              <a:gd name="T62" fmla="*/ 173 w 1792"/>
              <a:gd name="T63" fmla="*/ 1097 h 1273"/>
              <a:gd name="T64" fmla="*/ 194 w 1792"/>
              <a:gd name="T65" fmla="*/ 1181 h 1273"/>
              <a:gd name="T66" fmla="*/ 247 w 1792"/>
              <a:gd name="T67" fmla="*/ 1242 h 1273"/>
              <a:gd name="T68" fmla="*/ 325 w 1792"/>
              <a:gd name="T69" fmla="*/ 1272 h 1273"/>
              <a:gd name="T70" fmla="*/ 395 w 1792"/>
              <a:gd name="T71" fmla="*/ 1265 h 1273"/>
              <a:gd name="T72" fmla="*/ 468 w 1792"/>
              <a:gd name="T73" fmla="*/ 1221 h 1273"/>
              <a:gd name="T74" fmla="*/ 511 w 1792"/>
              <a:gd name="T75" fmla="*/ 1150 h 1273"/>
              <a:gd name="T76" fmla="*/ 518 w 1792"/>
              <a:gd name="T77" fmla="*/ 1080 h 1273"/>
              <a:gd name="T78" fmla="*/ 489 w 1792"/>
              <a:gd name="T79" fmla="*/ 1000 h 1273"/>
              <a:gd name="T80" fmla="*/ 427 w 1792"/>
              <a:gd name="T81" fmla="*/ 947 h 1273"/>
              <a:gd name="T82" fmla="*/ 343 w 1792"/>
              <a:gd name="T83" fmla="*/ 926 h 1273"/>
              <a:gd name="T84" fmla="*/ 580 w 1792"/>
              <a:gd name="T85" fmla="*/ 953 h 1273"/>
              <a:gd name="T86" fmla="*/ 606 w 1792"/>
              <a:gd name="T87" fmla="*/ 1013 h 1273"/>
              <a:gd name="T88" fmla="*/ 1326 w 1792"/>
              <a:gd name="T89" fmla="*/ 1044 h 1273"/>
              <a:gd name="T90" fmla="*/ 1298 w 1792"/>
              <a:gd name="T91" fmla="*/ 967 h 1273"/>
              <a:gd name="T92" fmla="*/ 1558 w 1792"/>
              <a:gd name="T93" fmla="*/ 926 h 1273"/>
              <a:gd name="T94" fmla="*/ 1492 w 1792"/>
              <a:gd name="T95" fmla="*/ 939 h 1273"/>
              <a:gd name="T96" fmla="*/ 1426 w 1792"/>
              <a:gd name="T97" fmla="*/ 988 h 1273"/>
              <a:gd name="T98" fmla="*/ 1390 w 1792"/>
              <a:gd name="T99" fmla="*/ 1063 h 1273"/>
              <a:gd name="T100" fmla="*/ 1390 w 1792"/>
              <a:gd name="T101" fmla="*/ 1132 h 1273"/>
              <a:gd name="T102" fmla="*/ 1426 w 1792"/>
              <a:gd name="T103" fmla="*/ 1206 h 1273"/>
              <a:gd name="T104" fmla="*/ 1492 w 1792"/>
              <a:gd name="T105" fmla="*/ 1255 h 1273"/>
              <a:gd name="T106" fmla="*/ 1558 w 1792"/>
              <a:gd name="T107" fmla="*/ 1269 h 1273"/>
              <a:gd name="T108" fmla="*/ 1640 w 1792"/>
              <a:gd name="T109" fmla="*/ 1248 h 1273"/>
              <a:gd name="T110" fmla="*/ 1701 w 1792"/>
              <a:gd name="T111" fmla="*/ 1193 h 1273"/>
              <a:gd name="T112" fmla="*/ 1730 w 1792"/>
              <a:gd name="T113" fmla="*/ 1115 h 1273"/>
              <a:gd name="T114" fmla="*/ 1723 w 1792"/>
              <a:gd name="T115" fmla="*/ 1046 h 1273"/>
              <a:gd name="T116" fmla="*/ 1680 w 1792"/>
              <a:gd name="T117" fmla="*/ 975 h 1273"/>
              <a:gd name="T118" fmla="*/ 1610 w 1792"/>
              <a:gd name="T119" fmla="*/ 93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2" h="1273">
                <a:moveTo>
                  <a:pt x="1734" y="0"/>
                </a:moveTo>
                <a:lnTo>
                  <a:pt x="693" y="0"/>
                </a:lnTo>
                <a:lnTo>
                  <a:pt x="693" y="0"/>
                </a:lnTo>
                <a:lnTo>
                  <a:pt x="680" y="1"/>
                </a:lnTo>
                <a:lnTo>
                  <a:pt x="669" y="4"/>
                </a:lnTo>
                <a:lnTo>
                  <a:pt x="660" y="10"/>
                </a:lnTo>
                <a:lnTo>
                  <a:pt x="651" y="17"/>
                </a:lnTo>
                <a:lnTo>
                  <a:pt x="644" y="25"/>
                </a:lnTo>
                <a:lnTo>
                  <a:pt x="639" y="35"/>
                </a:lnTo>
                <a:lnTo>
                  <a:pt x="636" y="46"/>
                </a:lnTo>
                <a:lnTo>
                  <a:pt x="634" y="57"/>
                </a:lnTo>
                <a:lnTo>
                  <a:pt x="634" y="810"/>
                </a:lnTo>
                <a:lnTo>
                  <a:pt x="634" y="810"/>
                </a:lnTo>
                <a:lnTo>
                  <a:pt x="636" y="821"/>
                </a:lnTo>
                <a:lnTo>
                  <a:pt x="639" y="832"/>
                </a:lnTo>
                <a:lnTo>
                  <a:pt x="644" y="842"/>
                </a:lnTo>
                <a:lnTo>
                  <a:pt x="651" y="851"/>
                </a:lnTo>
                <a:lnTo>
                  <a:pt x="660" y="858"/>
                </a:lnTo>
                <a:lnTo>
                  <a:pt x="669" y="863"/>
                </a:lnTo>
                <a:lnTo>
                  <a:pt x="680" y="866"/>
                </a:lnTo>
                <a:lnTo>
                  <a:pt x="693" y="867"/>
                </a:lnTo>
                <a:lnTo>
                  <a:pt x="1734" y="867"/>
                </a:lnTo>
                <a:lnTo>
                  <a:pt x="1734" y="867"/>
                </a:lnTo>
                <a:lnTo>
                  <a:pt x="1745" y="866"/>
                </a:lnTo>
                <a:lnTo>
                  <a:pt x="1757" y="863"/>
                </a:lnTo>
                <a:lnTo>
                  <a:pt x="1766" y="858"/>
                </a:lnTo>
                <a:lnTo>
                  <a:pt x="1775" y="851"/>
                </a:lnTo>
                <a:lnTo>
                  <a:pt x="1782" y="842"/>
                </a:lnTo>
                <a:lnTo>
                  <a:pt x="1787" y="832"/>
                </a:lnTo>
                <a:lnTo>
                  <a:pt x="1790" y="821"/>
                </a:lnTo>
                <a:lnTo>
                  <a:pt x="1792" y="810"/>
                </a:lnTo>
                <a:lnTo>
                  <a:pt x="1792" y="57"/>
                </a:lnTo>
                <a:lnTo>
                  <a:pt x="1792" y="57"/>
                </a:lnTo>
                <a:lnTo>
                  <a:pt x="1790" y="46"/>
                </a:lnTo>
                <a:lnTo>
                  <a:pt x="1787" y="35"/>
                </a:lnTo>
                <a:lnTo>
                  <a:pt x="1782" y="25"/>
                </a:lnTo>
                <a:lnTo>
                  <a:pt x="1775" y="17"/>
                </a:lnTo>
                <a:lnTo>
                  <a:pt x="1766" y="10"/>
                </a:lnTo>
                <a:lnTo>
                  <a:pt x="1757" y="4"/>
                </a:lnTo>
                <a:lnTo>
                  <a:pt x="1745" y="1"/>
                </a:lnTo>
                <a:lnTo>
                  <a:pt x="1734" y="0"/>
                </a:lnTo>
                <a:lnTo>
                  <a:pt x="1734" y="0"/>
                </a:lnTo>
                <a:close/>
                <a:moveTo>
                  <a:pt x="458" y="231"/>
                </a:moveTo>
                <a:lnTo>
                  <a:pt x="458" y="231"/>
                </a:lnTo>
                <a:lnTo>
                  <a:pt x="385" y="232"/>
                </a:lnTo>
                <a:lnTo>
                  <a:pt x="328" y="232"/>
                </a:lnTo>
                <a:lnTo>
                  <a:pt x="304" y="232"/>
                </a:lnTo>
                <a:lnTo>
                  <a:pt x="287" y="231"/>
                </a:lnTo>
                <a:lnTo>
                  <a:pt x="287" y="231"/>
                </a:lnTo>
                <a:lnTo>
                  <a:pt x="272" y="232"/>
                </a:lnTo>
                <a:lnTo>
                  <a:pt x="258" y="236"/>
                </a:lnTo>
                <a:lnTo>
                  <a:pt x="244" y="242"/>
                </a:lnTo>
                <a:lnTo>
                  <a:pt x="233" y="249"/>
                </a:lnTo>
                <a:lnTo>
                  <a:pt x="222" y="259"/>
                </a:lnTo>
                <a:lnTo>
                  <a:pt x="213" y="268"/>
                </a:lnTo>
                <a:lnTo>
                  <a:pt x="205" y="278"/>
                </a:lnTo>
                <a:lnTo>
                  <a:pt x="198" y="289"/>
                </a:lnTo>
                <a:lnTo>
                  <a:pt x="185" y="310"/>
                </a:lnTo>
                <a:lnTo>
                  <a:pt x="178" y="329"/>
                </a:lnTo>
                <a:lnTo>
                  <a:pt x="171" y="347"/>
                </a:lnTo>
                <a:lnTo>
                  <a:pt x="49" y="575"/>
                </a:lnTo>
                <a:lnTo>
                  <a:pt x="49" y="575"/>
                </a:lnTo>
                <a:lnTo>
                  <a:pt x="37" y="594"/>
                </a:lnTo>
                <a:lnTo>
                  <a:pt x="26" y="613"/>
                </a:lnTo>
                <a:lnTo>
                  <a:pt x="17" y="631"/>
                </a:lnTo>
                <a:lnTo>
                  <a:pt x="12" y="648"/>
                </a:lnTo>
                <a:lnTo>
                  <a:pt x="3" y="673"/>
                </a:lnTo>
                <a:lnTo>
                  <a:pt x="0" y="683"/>
                </a:lnTo>
                <a:lnTo>
                  <a:pt x="0" y="1045"/>
                </a:lnTo>
                <a:lnTo>
                  <a:pt x="0" y="1045"/>
                </a:lnTo>
                <a:lnTo>
                  <a:pt x="2" y="1055"/>
                </a:lnTo>
                <a:lnTo>
                  <a:pt x="3" y="1063"/>
                </a:lnTo>
                <a:lnTo>
                  <a:pt x="6" y="1070"/>
                </a:lnTo>
                <a:lnTo>
                  <a:pt x="9" y="1076"/>
                </a:lnTo>
                <a:lnTo>
                  <a:pt x="13" y="1081"/>
                </a:lnTo>
                <a:lnTo>
                  <a:pt x="17" y="1086"/>
                </a:lnTo>
                <a:lnTo>
                  <a:pt x="27" y="1093"/>
                </a:lnTo>
                <a:lnTo>
                  <a:pt x="35" y="1097"/>
                </a:lnTo>
                <a:lnTo>
                  <a:pt x="44" y="1098"/>
                </a:lnTo>
                <a:lnTo>
                  <a:pt x="52" y="1100"/>
                </a:lnTo>
                <a:lnTo>
                  <a:pt x="52" y="1100"/>
                </a:lnTo>
                <a:lnTo>
                  <a:pt x="62" y="1098"/>
                </a:lnTo>
                <a:lnTo>
                  <a:pt x="72" y="1097"/>
                </a:lnTo>
                <a:lnTo>
                  <a:pt x="80" y="1093"/>
                </a:lnTo>
                <a:lnTo>
                  <a:pt x="86" y="1088"/>
                </a:lnTo>
                <a:lnTo>
                  <a:pt x="93" y="1084"/>
                </a:lnTo>
                <a:lnTo>
                  <a:pt x="97" y="1079"/>
                </a:lnTo>
                <a:lnTo>
                  <a:pt x="105" y="1066"/>
                </a:lnTo>
                <a:lnTo>
                  <a:pt x="110" y="1055"/>
                </a:lnTo>
                <a:lnTo>
                  <a:pt x="112" y="1044"/>
                </a:lnTo>
                <a:lnTo>
                  <a:pt x="114" y="1034"/>
                </a:lnTo>
                <a:lnTo>
                  <a:pt x="114" y="1034"/>
                </a:lnTo>
                <a:lnTo>
                  <a:pt x="114" y="1020"/>
                </a:lnTo>
                <a:lnTo>
                  <a:pt x="115" y="1006"/>
                </a:lnTo>
                <a:lnTo>
                  <a:pt x="118" y="993"/>
                </a:lnTo>
                <a:lnTo>
                  <a:pt x="121" y="982"/>
                </a:lnTo>
                <a:lnTo>
                  <a:pt x="125" y="971"/>
                </a:lnTo>
                <a:lnTo>
                  <a:pt x="129" y="961"/>
                </a:lnTo>
                <a:lnTo>
                  <a:pt x="135" y="951"/>
                </a:lnTo>
                <a:lnTo>
                  <a:pt x="140" y="941"/>
                </a:lnTo>
                <a:lnTo>
                  <a:pt x="153" y="926"/>
                </a:lnTo>
                <a:lnTo>
                  <a:pt x="168" y="912"/>
                </a:lnTo>
                <a:lnTo>
                  <a:pt x="182" y="901"/>
                </a:lnTo>
                <a:lnTo>
                  <a:pt x="199" y="891"/>
                </a:lnTo>
                <a:lnTo>
                  <a:pt x="215" y="884"/>
                </a:lnTo>
                <a:lnTo>
                  <a:pt x="230" y="879"/>
                </a:lnTo>
                <a:lnTo>
                  <a:pt x="244" y="873"/>
                </a:lnTo>
                <a:lnTo>
                  <a:pt x="258" y="870"/>
                </a:lnTo>
                <a:lnTo>
                  <a:pt x="276" y="867"/>
                </a:lnTo>
                <a:lnTo>
                  <a:pt x="285" y="866"/>
                </a:lnTo>
                <a:lnTo>
                  <a:pt x="461" y="866"/>
                </a:lnTo>
                <a:lnTo>
                  <a:pt x="461" y="866"/>
                </a:lnTo>
                <a:lnTo>
                  <a:pt x="480" y="865"/>
                </a:lnTo>
                <a:lnTo>
                  <a:pt x="497" y="860"/>
                </a:lnTo>
                <a:lnTo>
                  <a:pt x="511" y="855"/>
                </a:lnTo>
                <a:lnTo>
                  <a:pt x="524" y="848"/>
                </a:lnTo>
                <a:lnTo>
                  <a:pt x="535" y="838"/>
                </a:lnTo>
                <a:lnTo>
                  <a:pt x="545" y="828"/>
                </a:lnTo>
                <a:lnTo>
                  <a:pt x="552" y="818"/>
                </a:lnTo>
                <a:lnTo>
                  <a:pt x="557" y="807"/>
                </a:lnTo>
                <a:lnTo>
                  <a:pt x="563" y="796"/>
                </a:lnTo>
                <a:lnTo>
                  <a:pt x="566" y="785"/>
                </a:lnTo>
                <a:lnTo>
                  <a:pt x="571" y="767"/>
                </a:lnTo>
                <a:lnTo>
                  <a:pt x="573" y="754"/>
                </a:lnTo>
                <a:lnTo>
                  <a:pt x="573" y="748"/>
                </a:lnTo>
                <a:lnTo>
                  <a:pt x="577" y="340"/>
                </a:lnTo>
                <a:lnTo>
                  <a:pt x="577" y="340"/>
                </a:lnTo>
                <a:lnTo>
                  <a:pt x="576" y="319"/>
                </a:lnTo>
                <a:lnTo>
                  <a:pt x="571" y="302"/>
                </a:lnTo>
                <a:lnTo>
                  <a:pt x="566" y="287"/>
                </a:lnTo>
                <a:lnTo>
                  <a:pt x="559" y="274"/>
                </a:lnTo>
                <a:lnTo>
                  <a:pt x="549" y="263"/>
                </a:lnTo>
                <a:lnTo>
                  <a:pt x="539" y="254"/>
                </a:lnTo>
                <a:lnTo>
                  <a:pt x="528" y="247"/>
                </a:lnTo>
                <a:lnTo>
                  <a:pt x="517" y="242"/>
                </a:lnTo>
                <a:lnTo>
                  <a:pt x="506" y="238"/>
                </a:lnTo>
                <a:lnTo>
                  <a:pt x="496" y="235"/>
                </a:lnTo>
                <a:lnTo>
                  <a:pt x="476" y="232"/>
                </a:lnTo>
                <a:lnTo>
                  <a:pt x="462" y="231"/>
                </a:lnTo>
                <a:lnTo>
                  <a:pt x="458" y="231"/>
                </a:lnTo>
                <a:lnTo>
                  <a:pt x="458" y="231"/>
                </a:lnTo>
                <a:close/>
                <a:moveTo>
                  <a:pt x="343" y="926"/>
                </a:moveTo>
                <a:lnTo>
                  <a:pt x="343" y="926"/>
                </a:lnTo>
                <a:lnTo>
                  <a:pt x="325" y="927"/>
                </a:lnTo>
                <a:lnTo>
                  <a:pt x="308" y="930"/>
                </a:lnTo>
                <a:lnTo>
                  <a:pt x="292" y="934"/>
                </a:lnTo>
                <a:lnTo>
                  <a:pt x="276" y="940"/>
                </a:lnTo>
                <a:lnTo>
                  <a:pt x="261" y="947"/>
                </a:lnTo>
                <a:lnTo>
                  <a:pt x="247" y="955"/>
                </a:lnTo>
                <a:lnTo>
                  <a:pt x="234" y="965"/>
                </a:lnTo>
                <a:lnTo>
                  <a:pt x="222" y="975"/>
                </a:lnTo>
                <a:lnTo>
                  <a:pt x="210" y="988"/>
                </a:lnTo>
                <a:lnTo>
                  <a:pt x="202" y="1000"/>
                </a:lnTo>
                <a:lnTo>
                  <a:pt x="194" y="1014"/>
                </a:lnTo>
                <a:lnTo>
                  <a:pt x="187" y="1030"/>
                </a:lnTo>
                <a:lnTo>
                  <a:pt x="181" y="1045"/>
                </a:lnTo>
                <a:lnTo>
                  <a:pt x="177" y="1062"/>
                </a:lnTo>
                <a:lnTo>
                  <a:pt x="174" y="1080"/>
                </a:lnTo>
                <a:lnTo>
                  <a:pt x="173" y="1097"/>
                </a:lnTo>
                <a:lnTo>
                  <a:pt x="173" y="1097"/>
                </a:lnTo>
                <a:lnTo>
                  <a:pt x="174" y="1115"/>
                </a:lnTo>
                <a:lnTo>
                  <a:pt x="177" y="1133"/>
                </a:lnTo>
                <a:lnTo>
                  <a:pt x="181" y="1150"/>
                </a:lnTo>
                <a:lnTo>
                  <a:pt x="187" y="1165"/>
                </a:lnTo>
                <a:lnTo>
                  <a:pt x="194" y="1181"/>
                </a:lnTo>
                <a:lnTo>
                  <a:pt x="202" y="1195"/>
                </a:lnTo>
                <a:lnTo>
                  <a:pt x="210" y="1209"/>
                </a:lnTo>
                <a:lnTo>
                  <a:pt x="222" y="1221"/>
                </a:lnTo>
                <a:lnTo>
                  <a:pt x="234" y="1233"/>
                </a:lnTo>
                <a:lnTo>
                  <a:pt x="247" y="1242"/>
                </a:lnTo>
                <a:lnTo>
                  <a:pt x="261" y="1251"/>
                </a:lnTo>
                <a:lnTo>
                  <a:pt x="276" y="1259"/>
                </a:lnTo>
                <a:lnTo>
                  <a:pt x="292" y="1265"/>
                </a:lnTo>
                <a:lnTo>
                  <a:pt x="308" y="1269"/>
                </a:lnTo>
                <a:lnTo>
                  <a:pt x="325" y="1272"/>
                </a:lnTo>
                <a:lnTo>
                  <a:pt x="343" y="1273"/>
                </a:lnTo>
                <a:lnTo>
                  <a:pt x="343" y="1273"/>
                </a:lnTo>
                <a:lnTo>
                  <a:pt x="361" y="1272"/>
                </a:lnTo>
                <a:lnTo>
                  <a:pt x="378" y="1269"/>
                </a:lnTo>
                <a:lnTo>
                  <a:pt x="395" y="1265"/>
                </a:lnTo>
                <a:lnTo>
                  <a:pt x="412" y="1259"/>
                </a:lnTo>
                <a:lnTo>
                  <a:pt x="427" y="1251"/>
                </a:lnTo>
                <a:lnTo>
                  <a:pt x="441" y="1242"/>
                </a:lnTo>
                <a:lnTo>
                  <a:pt x="455" y="1233"/>
                </a:lnTo>
                <a:lnTo>
                  <a:pt x="468" y="1221"/>
                </a:lnTo>
                <a:lnTo>
                  <a:pt x="479" y="1209"/>
                </a:lnTo>
                <a:lnTo>
                  <a:pt x="489" y="1195"/>
                </a:lnTo>
                <a:lnTo>
                  <a:pt x="497" y="1181"/>
                </a:lnTo>
                <a:lnTo>
                  <a:pt x="506" y="1165"/>
                </a:lnTo>
                <a:lnTo>
                  <a:pt x="511" y="1150"/>
                </a:lnTo>
                <a:lnTo>
                  <a:pt x="515" y="1133"/>
                </a:lnTo>
                <a:lnTo>
                  <a:pt x="518" y="1115"/>
                </a:lnTo>
                <a:lnTo>
                  <a:pt x="520" y="1097"/>
                </a:lnTo>
                <a:lnTo>
                  <a:pt x="520" y="1097"/>
                </a:lnTo>
                <a:lnTo>
                  <a:pt x="518" y="1080"/>
                </a:lnTo>
                <a:lnTo>
                  <a:pt x="515" y="1062"/>
                </a:lnTo>
                <a:lnTo>
                  <a:pt x="511" y="1045"/>
                </a:lnTo>
                <a:lnTo>
                  <a:pt x="506" y="1030"/>
                </a:lnTo>
                <a:lnTo>
                  <a:pt x="497" y="1014"/>
                </a:lnTo>
                <a:lnTo>
                  <a:pt x="489" y="1000"/>
                </a:lnTo>
                <a:lnTo>
                  <a:pt x="479" y="988"/>
                </a:lnTo>
                <a:lnTo>
                  <a:pt x="468" y="975"/>
                </a:lnTo>
                <a:lnTo>
                  <a:pt x="455" y="965"/>
                </a:lnTo>
                <a:lnTo>
                  <a:pt x="441" y="955"/>
                </a:lnTo>
                <a:lnTo>
                  <a:pt x="427" y="947"/>
                </a:lnTo>
                <a:lnTo>
                  <a:pt x="412" y="940"/>
                </a:lnTo>
                <a:lnTo>
                  <a:pt x="395" y="934"/>
                </a:lnTo>
                <a:lnTo>
                  <a:pt x="378" y="930"/>
                </a:lnTo>
                <a:lnTo>
                  <a:pt x="361" y="927"/>
                </a:lnTo>
                <a:lnTo>
                  <a:pt x="343" y="926"/>
                </a:lnTo>
                <a:lnTo>
                  <a:pt x="343" y="926"/>
                </a:lnTo>
                <a:close/>
                <a:moveTo>
                  <a:pt x="577" y="926"/>
                </a:moveTo>
                <a:lnTo>
                  <a:pt x="577" y="926"/>
                </a:lnTo>
                <a:lnTo>
                  <a:pt x="577" y="939"/>
                </a:lnTo>
                <a:lnTo>
                  <a:pt x="580" y="953"/>
                </a:lnTo>
                <a:lnTo>
                  <a:pt x="583" y="964"/>
                </a:lnTo>
                <a:lnTo>
                  <a:pt x="585" y="976"/>
                </a:lnTo>
                <a:lnTo>
                  <a:pt x="590" y="986"/>
                </a:lnTo>
                <a:lnTo>
                  <a:pt x="595" y="996"/>
                </a:lnTo>
                <a:lnTo>
                  <a:pt x="606" y="1013"/>
                </a:lnTo>
                <a:lnTo>
                  <a:pt x="616" y="1025"/>
                </a:lnTo>
                <a:lnTo>
                  <a:pt x="626" y="1035"/>
                </a:lnTo>
                <a:lnTo>
                  <a:pt x="634" y="1044"/>
                </a:lnTo>
                <a:lnTo>
                  <a:pt x="1326" y="1044"/>
                </a:lnTo>
                <a:lnTo>
                  <a:pt x="1326" y="1044"/>
                </a:lnTo>
                <a:lnTo>
                  <a:pt x="1324" y="1034"/>
                </a:lnTo>
                <a:lnTo>
                  <a:pt x="1323" y="1024"/>
                </a:lnTo>
                <a:lnTo>
                  <a:pt x="1317" y="1004"/>
                </a:lnTo>
                <a:lnTo>
                  <a:pt x="1307" y="985"/>
                </a:lnTo>
                <a:lnTo>
                  <a:pt x="1298" y="967"/>
                </a:lnTo>
                <a:lnTo>
                  <a:pt x="1288" y="950"/>
                </a:lnTo>
                <a:lnTo>
                  <a:pt x="1279" y="937"/>
                </a:lnTo>
                <a:lnTo>
                  <a:pt x="1271" y="926"/>
                </a:lnTo>
                <a:lnTo>
                  <a:pt x="577" y="926"/>
                </a:lnTo>
                <a:close/>
                <a:moveTo>
                  <a:pt x="1558" y="926"/>
                </a:moveTo>
                <a:lnTo>
                  <a:pt x="1558" y="926"/>
                </a:lnTo>
                <a:lnTo>
                  <a:pt x="1541" y="926"/>
                </a:lnTo>
                <a:lnTo>
                  <a:pt x="1524" y="929"/>
                </a:lnTo>
                <a:lnTo>
                  <a:pt x="1507" y="933"/>
                </a:lnTo>
                <a:lnTo>
                  <a:pt x="1492" y="939"/>
                </a:lnTo>
                <a:lnTo>
                  <a:pt x="1477" y="946"/>
                </a:lnTo>
                <a:lnTo>
                  <a:pt x="1463" y="955"/>
                </a:lnTo>
                <a:lnTo>
                  <a:pt x="1449" y="965"/>
                </a:lnTo>
                <a:lnTo>
                  <a:pt x="1438" y="975"/>
                </a:lnTo>
                <a:lnTo>
                  <a:pt x="1426" y="988"/>
                </a:lnTo>
                <a:lnTo>
                  <a:pt x="1417" y="1002"/>
                </a:lnTo>
                <a:lnTo>
                  <a:pt x="1408" y="1016"/>
                </a:lnTo>
                <a:lnTo>
                  <a:pt x="1400" y="1031"/>
                </a:lnTo>
                <a:lnTo>
                  <a:pt x="1394" y="1046"/>
                </a:lnTo>
                <a:lnTo>
                  <a:pt x="1390" y="1063"/>
                </a:lnTo>
                <a:lnTo>
                  <a:pt x="1387" y="1080"/>
                </a:lnTo>
                <a:lnTo>
                  <a:pt x="1387" y="1097"/>
                </a:lnTo>
                <a:lnTo>
                  <a:pt x="1387" y="1097"/>
                </a:lnTo>
                <a:lnTo>
                  <a:pt x="1387" y="1115"/>
                </a:lnTo>
                <a:lnTo>
                  <a:pt x="1390" y="1132"/>
                </a:lnTo>
                <a:lnTo>
                  <a:pt x="1394" y="1149"/>
                </a:lnTo>
                <a:lnTo>
                  <a:pt x="1400" y="1164"/>
                </a:lnTo>
                <a:lnTo>
                  <a:pt x="1408" y="1179"/>
                </a:lnTo>
                <a:lnTo>
                  <a:pt x="1417" y="1193"/>
                </a:lnTo>
                <a:lnTo>
                  <a:pt x="1426" y="1206"/>
                </a:lnTo>
                <a:lnTo>
                  <a:pt x="1438" y="1219"/>
                </a:lnTo>
                <a:lnTo>
                  <a:pt x="1449" y="1230"/>
                </a:lnTo>
                <a:lnTo>
                  <a:pt x="1463" y="1240"/>
                </a:lnTo>
                <a:lnTo>
                  <a:pt x="1477" y="1248"/>
                </a:lnTo>
                <a:lnTo>
                  <a:pt x="1492" y="1255"/>
                </a:lnTo>
                <a:lnTo>
                  <a:pt x="1507" y="1262"/>
                </a:lnTo>
                <a:lnTo>
                  <a:pt x="1524" y="1266"/>
                </a:lnTo>
                <a:lnTo>
                  <a:pt x="1541" y="1268"/>
                </a:lnTo>
                <a:lnTo>
                  <a:pt x="1558" y="1269"/>
                </a:lnTo>
                <a:lnTo>
                  <a:pt x="1558" y="1269"/>
                </a:lnTo>
                <a:lnTo>
                  <a:pt x="1576" y="1268"/>
                </a:lnTo>
                <a:lnTo>
                  <a:pt x="1593" y="1266"/>
                </a:lnTo>
                <a:lnTo>
                  <a:pt x="1610" y="1262"/>
                </a:lnTo>
                <a:lnTo>
                  <a:pt x="1625" y="1255"/>
                </a:lnTo>
                <a:lnTo>
                  <a:pt x="1640" y="1248"/>
                </a:lnTo>
                <a:lnTo>
                  <a:pt x="1654" y="1240"/>
                </a:lnTo>
                <a:lnTo>
                  <a:pt x="1668" y="1230"/>
                </a:lnTo>
                <a:lnTo>
                  <a:pt x="1680" y="1219"/>
                </a:lnTo>
                <a:lnTo>
                  <a:pt x="1691" y="1206"/>
                </a:lnTo>
                <a:lnTo>
                  <a:pt x="1701" y="1193"/>
                </a:lnTo>
                <a:lnTo>
                  <a:pt x="1709" y="1179"/>
                </a:lnTo>
                <a:lnTo>
                  <a:pt x="1717" y="1164"/>
                </a:lnTo>
                <a:lnTo>
                  <a:pt x="1723" y="1149"/>
                </a:lnTo>
                <a:lnTo>
                  <a:pt x="1727" y="1132"/>
                </a:lnTo>
                <a:lnTo>
                  <a:pt x="1730" y="1115"/>
                </a:lnTo>
                <a:lnTo>
                  <a:pt x="1730" y="1097"/>
                </a:lnTo>
                <a:lnTo>
                  <a:pt x="1730" y="1097"/>
                </a:lnTo>
                <a:lnTo>
                  <a:pt x="1730" y="1080"/>
                </a:lnTo>
                <a:lnTo>
                  <a:pt x="1727" y="1063"/>
                </a:lnTo>
                <a:lnTo>
                  <a:pt x="1723" y="1046"/>
                </a:lnTo>
                <a:lnTo>
                  <a:pt x="1717" y="1031"/>
                </a:lnTo>
                <a:lnTo>
                  <a:pt x="1709" y="1016"/>
                </a:lnTo>
                <a:lnTo>
                  <a:pt x="1701" y="1002"/>
                </a:lnTo>
                <a:lnTo>
                  <a:pt x="1691" y="988"/>
                </a:lnTo>
                <a:lnTo>
                  <a:pt x="1680" y="975"/>
                </a:lnTo>
                <a:lnTo>
                  <a:pt x="1668" y="965"/>
                </a:lnTo>
                <a:lnTo>
                  <a:pt x="1654" y="955"/>
                </a:lnTo>
                <a:lnTo>
                  <a:pt x="1640" y="946"/>
                </a:lnTo>
                <a:lnTo>
                  <a:pt x="1625" y="939"/>
                </a:lnTo>
                <a:lnTo>
                  <a:pt x="1610" y="933"/>
                </a:lnTo>
                <a:lnTo>
                  <a:pt x="1593" y="929"/>
                </a:lnTo>
                <a:lnTo>
                  <a:pt x="1576" y="926"/>
                </a:lnTo>
                <a:lnTo>
                  <a:pt x="1558" y="926"/>
                </a:lnTo>
                <a:lnTo>
                  <a:pt x="1558" y="926"/>
                </a:lnTo>
                <a:close/>
              </a:path>
            </a:pathLst>
          </a:custGeom>
          <a:solidFill>
            <a:schemeClr val="tx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1" name="Freeform 12"/>
          <p:cNvSpPr>
            <a:spLocks noChangeAspect="1" noEditPoints="1"/>
          </p:cNvSpPr>
          <p:nvPr/>
        </p:nvSpPr>
        <p:spPr bwMode="auto">
          <a:xfrm>
            <a:off x="8547760" y="2152769"/>
            <a:ext cx="554750" cy="655106"/>
          </a:xfrm>
          <a:custGeom>
            <a:avLst/>
            <a:gdLst>
              <a:gd name="T0" fmla="*/ 497 w 796"/>
              <a:gd name="T1" fmla="*/ 198 h 940"/>
              <a:gd name="T2" fmla="*/ 567 w 796"/>
              <a:gd name="T3" fmla="*/ 236 h 940"/>
              <a:gd name="T4" fmla="*/ 591 w 796"/>
              <a:gd name="T5" fmla="*/ 270 h 940"/>
              <a:gd name="T6" fmla="*/ 669 w 796"/>
              <a:gd name="T7" fmla="*/ 335 h 940"/>
              <a:gd name="T8" fmla="*/ 713 w 796"/>
              <a:gd name="T9" fmla="*/ 361 h 940"/>
              <a:gd name="T10" fmla="*/ 791 w 796"/>
              <a:gd name="T11" fmla="*/ 378 h 940"/>
              <a:gd name="T12" fmla="*/ 796 w 796"/>
              <a:gd name="T13" fmla="*/ 399 h 940"/>
              <a:gd name="T14" fmla="*/ 770 w 796"/>
              <a:gd name="T15" fmla="*/ 435 h 940"/>
              <a:gd name="T16" fmla="*/ 677 w 796"/>
              <a:gd name="T17" fmla="*/ 438 h 940"/>
              <a:gd name="T18" fmla="*/ 572 w 796"/>
              <a:gd name="T19" fmla="*/ 367 h 940"/>
              <a:gd name="T20" fmla="*/ 543 w 796"/>
              <a:gd name="T21" fmla="*/ 348 h 940"/>
              <a:gd name="T22" fmla="*/ 522 w 796"/>
              <a:gd name="T23" fmla="*/ 361 h 940"/>
              <a:gd name="T24" fmla="*/ 640 w 796"/>
              <a:gd name="T25" fmla="*/ 909 h 940"/>
              <a:gd name="T26" fmla="*/ 608 w 796"/>
              <a:gd name="T27" fmla="*/ 936 h 940"/>
              <a:gd name="T28" fmla="*/ 564 w 796"/>
              <a:gd name="T29" fmla="*/ 933 h 940"/>
              <a:gd name="T30" fmla="*/ 543 w 796"/>
              <a:gd name="T31" fmla="*/ 904 h 940"/>
              <a:gd name="T32" fmla="*/ 506 w 796"/>
              <a:gd name="T33" fmla="*/ 834 h 940"/>
              <a:gd name="T34" fmla="*/ 442 w 796"/>
              <a:gd name="T35" fmla="*/ 719 h 940"/>
              <a:gd name="T36" fmla="*/ 395 w 796"/>
              <a:gd name="T37" fmla="*/ 631 h 940"/>
              <a:gd name="T38" fmla="*/ 376 w 796"/>
              <a:gd name="T39" fmla="*/ 614 h 940"/>
              <a:gd name="T40" fmla="*/ 361 w 796"/>
              <a:gd name="T41" fmla="*/ 674 h 940"/>
              <a:gd name="T42" fmla="*/ 358 w 796"/>
              <a:gd name="T43" fmla="*/ 719 h 940"/>
              <a:gd name="T44" fmla="*/ 351 w 796"/>
              <a:gd name="T45" fmla="*/ 766 h 940"/>
              <a:gd name="T46" fmla="*/ 321 w 796"/>
              <a:gd name="T47" fmla="*/ 815 h 940"/>
              <a:gd name="T48" fmla="*/ 8 w 796"/>
              <a:gd name="T49" fmla="*/ 797 h 940"/>
              <a:gd name="T50" fmla="*/ 0 w 796"/>
              <a:gd name="T51" fmla="*/ 768 h 940"/>
              <a:gd name="T52" fmla="*/ 27 w 796"/>
              <a:gd name="T53" fmla="*/ 726 h 940"/>
              <a:gd name="T54" fmla="*/ 53 w 796"/>
              <a:gd name="T55" fmla="*/ 721 h 940"/>
              <a:gd name="T56" fmla="*/ 118 w 796"/>
              <a:gd name="T57" fmla="*/ 721 h 940"/>
              <a:gd name="T58" fmla="*/ 243 w 796"/>
              <a:gd name="T59" fmla="*/ 721 h 940"/>
              <a:gd name="T60" fmla="*/ 266 w 796"/>
              <a:gd name="T61" fmla="*/ 691 h 940"/>
              <a:gd name="T62" fmla="*/ 280 w 796"/>
              <a:gd name="T63" fmla="*/ 421 h 940"/>
              <a:gd name="T64" fmla="*/ 327 w 796"/>
              <a:gd name="T65" fmla="*/ 326 h 940"/>
              <a:gd name="T66" fmla="*/ 345 w 796"/>
              <a:gd name="T67" fmla="*/ 294 h 940"/>
              <a:gd name="T68" fmla="*/ 340 w 796"/>
              <a:gd name="T69" fmla="*/ 284 h 940"/>
              <a:gd name="T70" fmla="*/ 330 w 796"/>
              <a:gd name="T71" fmla="*/ 283 h 940"/>
              <a:gd name="T72" fmla="*/ 251 w 796"/>
              <a:gd name="T73" fmla="*/ 284 h 940"/>
              <a:gd name="T74" fmla="*/ 230 w 796"/>
              <a:gd name="T75" fmla="*/ 307 h 940"/>
              <a:gd name="T76" fmla="*/ 116 w 796"/>
              <a:gd name="T77" fmla="*/ 440 h 940"/>
              <a:gd name="T78" fmla="*/ 82 w 796"/>
              <a:gd name="T79" fmla="*/ 432 h 940"/>
              <a:gd name="T80" fmla="*/ 81 w 796"/>
              <a:gd name="T81" fmla="*/ 396 h 940"/>
              <a:gd name="T82" fmla="*/ 189 w 796"/>
              <a:gd name="T83" fmla="*/ 219 h 940"/>
              <a:gd name="T84" fmla="*/ 223 w 796"/>
              <a:gd name="T85" fmla="*/ 189 h 940"/>
              <a:gd name="T86" fmla="*/ 609 w 796"/>
              <a:gd name="T87" fmla="*/ 33 h 940"/>
              <a:gd name="T88" fmla="*/ 609 w 796"/>
              <a:gd name="T89" fmla="*/ 125 h 940"/>
              <a:gd name="T90" fmla="*/ 520 w 796"/>
              <a:gd name="T91" fmla="*/ 153 h 940"/>
              <a:gd name="T92" fmla="*/ 467 w 796"/>
              <a:gd name="T93" fmla="*/ 80 h 940"/>
              <a:gd name="T94" fmla="*/ 520 w 796"/>
              <a:gd name="T95" fmla="*/ 5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6" h="940">
                <a:moveTo>
                  <a:pt x="223" y="189"/>
                </a:moveTo>
                <a:lnTo>
                  <a:pt x="426" y="190"/>
                </a:lnTo>
                <a:lnTo>
                  <a:pt x="465" y="192"/>
                </a:lnTo>
                <a:lnTo>
                  <a:pt x="497" y="198"/>
                </a:lnTo>
                <a:lnTo>
                  <a:pt x="523" y="206"/>
                </a:lnTo>
                <a:lnTo>
                  <a:pt x="543" y="216"/>
                </a:lnTo>
                <a:lnTo>
                  <a:pt x="557" y="226"/>
                </a:lnTo>
                <a:lnTo>
                  <a:pt x="567" y="236"/>
                </a:lnTo>
                <a:lnTo>
                  <a:pt x="574" y="244"/>
                </a:lnTo>
                <a:lnTo>
                  <a:pt x="577" y="250"/>
                </a:lnTo>
                <a:lnTo>
                  <a:pt x="577" y="252"/>
                </a:lnTo>
                <a:lnTo>
                  <a:pt x="591" y="270"/>
                </a:lnTo>
                <a:lnTo>
                  <a:pt x="609" y="288"/>
                </a:lnTo>
                <a:lnTo>
                  <a:pt x="629" y="305"/>
                </a:lnTo>
                <a:lnTo>
                  <a:pt x="650" y="320"/>
                </a:lnTo>
                <a:lnTo>
                  <a:pt x="669" y="335"/>
                </a:lnTo>
                <a:lnTo>
                  <a:pt x="687" y="346"/>
                </a:lnTo>
                <a:lnTo>
                  <a:pt x="700" y="354"/>
                </a:lnTo>
                <a:lnTo>
                  <a:pt x="710" y="359"/>
                </a:lnTo>
                <a:lnTo>
                  <a:pt x="713" y="361"/>
                </a:lnTo>
                <a:lnTo>
                  <a:pt x="755" y="362"/>
                </a:lnTo>
                <a:lnTo>
                  <a:pt x="773" y="364"/>
                </a:lnTo>
                <a:lnTo>
                  <a:pt x="784" y="370"/>
                </a:lnTo>
                <a:lnTo>
                  <a:pt x="791" y="378"/>
                </a:lnTo>
                <a:lnTo>
                  <a:pt x="794" y="385"/>
                </a:lnTo>
                <a:lnTo>
                  <a:pt x="796" y="393"/>
                </a:lnTo>
                <a:lnTo>
                  <a:pt x="796" y="398"/>
                </a:lnTo>
                <a:lnTo>
                  <a:pt x="796" y="399"/>
                </a:lnTo>
                <a:lnTo>
                  <a:pt x="794" y="414"/>
                </a:lnTo>
                <a:lnTo>
                  <a:pt x="788" y="425"/>
                </a:lnTo>
                <a:lnTo>
                  <a:pt x="780" y="432"/>
                </a:lnTo>
                <a:lnTo>
                  <a:pt x="770" y="435"/>
                </a:lnTo>
                <a:lnTo>
                  <a:pt x="762" y="438"/>
                </a:lnTo>
                <a:lnTo>
                  <a:pt x="757" y="438"/>
                </a:lnTo>
                <a:lnTo>
                  <a:pt x="754" y="438"/>
                </a:lnTo>
                <a:lnTo>
                  <a:pt x="677" y="438"/>
                </a:lnTo>
                <a:lnTo>
                  <a:pt x="640" y="417"/>
                </a:lnTo>
                <a:lnTo>
                  <a:pt x="609" y="398"/>
                </a:lnTo>
                <a:lnTo>
                  <a:pt x="587" y="380"/>
                </a:lnTo>
                <a:lnTo>
                  <a:pt x="572" y="367"/>
                </a:lnTo>
                <a:lnTo>
                  <a:pt x="564" y="359"/>
                </a:lnTo>
                <a:lnTo>
                  <a:pt x="561" y="357"/>
                </a:lnTo>
                <a:lnTo>
                  <a:pt x="553" y="349"/>
                </a:lnTo>
                <a:lnTo>
                  <a:pt x="543" y="348"/>
                </a:lnTo>
                <a:lnTo>
                  <a:pt x="535" y="349"/>
                </a:lnTo>
                <a:lnTo>
                  <a:pt x="528" y="354"/>
                </a:lnTo>
                <a:lnTo>
                  <a:pt x="523" y="359"/>
                </a:lnTo>
                <a:lnTo>
                  <a:pt x="522" y="361"/>
                </a:lnTo>
                <a:lnTo>
                  <a:pt x="468" y="484"/>
                </a:lnTo>
                <a:lnTo>
                  <a:pt x="468" y="523"/>
                </a:lnTo>
                <a:lnTo>
                  <a:pt x="640" y="896"/>
                </a:lnTo>
                <a:lnTo>
                  <a:pt x="640" y="909"/>
                </a:lnTo>
                <a:lnTo>
                  <a:pt x="635" y="919"/>
                </a:lnTo>
                <a:lnTo>
                  <a:pt x="627" y="927"/>
                </a:lnTo>
                <a:lnTo>
                  <a:pt x="617" y="933"/>
                </a:lnTo>
                <a:lnTo>
                  <a:pt x="608" y="936"/>
                </a:lnTo>
                <a:lnTo>
                  <a:pt x="601" y="940"/>
                </a:lnTo>
                <a:lnTo>
                  <a:pt x="598" y="940"/>
                </a:lnTo>
                <a:lnTo>
                  <a:pt x="579" y="938"/>
                </a:lnTo>
                <a:lnTo>
                  <a:pt x="564" y="933"/>
                </a:lnTo>
                <a:lnTo>
                  <a:pt x="554" y="925"/>
                </a:lnTo>
                <a:lnTo>
                  <a:pt x="548" y="917"/>
                </a:lnTo>
                <a:lnTo>
                  <a:pt x="544" y="909"/>
                </a:lnTo>
                <a:lnTo>
                  <a:pt x="543" y="904"/>
                </a:lnTo>
                <a:lnTo>
                  <a:pt x="541" y="901"/>
                </a:lnTo>
                <a:lnTo>
                  <a:pt x="531" y="883"/>
                </a:lnTo>
                <a:lnTo>
                  <a:pt x="519" y="860"/>
                </a:lnTo>
                <a:lnTo>
                  <a:pt x="506" y="834"/>
                </a:lnTo>
                <a:lnTo>
                  <a:pt x="489" y="807"/>
                </a:lnTo>
                <a:lnTo>
                  <a:pt x="473" y="777"/>
                </a:lnTo>
                <a:lnTo>
                  <a:pt x="457" y="748"/>
                </a:lnTo>
                <a:lnTo>
                  <a:pt x="442" y="719"/>
                </a:lnTo>
                <a:lnTo>
                  <a:pt x="428" y="691"/>
                </a:lnTo>
                <a:lnTo>
                  <a:pt x="415" y="667"/>
                </a:lnTo>
                <a:lnTo>
                  <a:pt x="403" y="648"/>
                </a:lnTo>
                <a:lnTo>
                  <a:pt x="395" y="631"/>
                </a:lnTo>
                <a:lnTo>
                  <a:pt x="389" y="620"/>
                </a:lnTo>
                <a:lnTo>
                  <a:pt x="387" y="617"/>
                </a:lnTo>
                <a:lnTo>
                  <a:pt x="381" y="612"/>
                </a:lnTo>
                <a:lnTo>
                  <a:pt x="376" y="614"/>
                </a:lnTo>
                <a:lnTo>
                  <a:pt x="371" y="623"/>
                </a:lnTo>
                <a:lnTo>
                  <a:pt x="368" y="638"/>
                </a:lnTo>
                <a:lnTo>
                  <a:pt x="364" y="656"/>
                </a:lnTo>
                <a:lnTo>
                  <a:pt x="361" y="674"/>
                </a:lnTo>
                <a:lnTo>
                  <a:pt x="361" y="690"/>
                </a:lnTo>
                <a:lnTo>
                  <a:pt x="360" y="706"/>
                </a:lnTo>
                <a:lnTo>
                  <a:pt x="360" y="716"/>
                </a:lnTo>
                <a:lnTo>
                  <a:pt x="358" y="719"/>
                </a:lnTo>
                <a:lnTo>
                  <a:pt x="358" y="724"/>
                </a:lnTo>
                <a:lnTo>
                  <a:pt x="358" y="734"/>
                </a:lnTo>
                <a:lnTo>
                  <a:pt x="355" y="748"/>
                </a:lnTo>
                <a:lnTo>
                  <a:pt x="351" y="766"/>
                </a:lnTo>
                <a:lnTo>
                  <a:pt x="347" y="784"/>
                </a:lnTo>
                <a:lnTo>
                  <a:pt x="340" y="799"/>
                </a:lnTo>
                <a:lnTo>
                  <a:pt x="330" y="810"/>
                </a:lnTo>
                <a:lnTo>
                  <a:pt x="321" y="815"/>
                </a:lnTo>
                <a:lnTo>
                  <a:pt x="51" y="815"/>
                </a:lnTo>
                <a:lnTo>
                  <a:pt x="32" y="811"/>
                </a:lnTo>
                <a:lnTo>
                  <a:pt x="17" y="805"/>
                </a:lnTo>
                <a:lnTo>
                  <a:pt x="8" y="797"/>
                </a:lnTo>
                <a:lnTo>
                  <a:pt x="3" y="787"/>
                </a:lnTo>
                <a:lnTo>
                  <a:pt x="0" y="777"/>
                </a:lnTo>
                <a:lnTo>
                  <a:pt x="0" y="771"/>
                </a:lnTo>
                <a:lnTo>
                  <a:pt x="0" y="768"/>
                </a:lnTo>
                <a:lnTo>
                  <a:pt x="1" y="751"/>
                </a:lnTo>
                <a:lnTo>
                  <a:pt x="8" y="740"/>
                </a:lnTo>
                <a:lnTo>
                  <a:pt x="16" y="732"/>
                </a:lnTo>
                <a:lnTo>
                  <a:pt x="27" y="726"/>
                </a:lnTo>
                <a:lnTo>
                  <a:pt x="37" y="722"/>
                </a:lnTo>
                <a:lnTo>
                  <a:pt x="45" y="722"/>
                </a:lnTo>
                <a:lnTo>
                  <a:pt x="51" y="721"/>
                </a:lnTo>
                <a:lnTo>
                  <a:pt x="53" y="721"/>
                </a:lnTo>
                <a:lnTo>
                  <a:pt x="58" y="721"/>
                </a:lnTo>
                <a:lnTo>
                  <a:pt x="73" y="721"/>
                </a:lnTo>
                <a:lnTo>
                  <a:pt x="92" y="721"/>
                </a:lnTo>
                <a:lnTo>
                  <a:pt x="118" y="721"/>
                </a:lnTo>
                <a:lnTo>
                  <a:pt x="147" y="721"/>
                </a:lnTo>
                <a:lnTo>
                  <a:pt x="180" y="721"/>
                </a:lnTo>
                <a:lnTo>
                  <a:pt x="210" y="721"/>
                </a:lnTo>
                <a:lnTo>
                  <a:pt x="243" y="721"/>
                </a:lnTo>
                <a:lnTo>
                  <a:pt x="254" y="716"/>
                </a:lnTo>
                <a:lnTo>
                  <a:pt x="261" y="708"/>
                </a:lnTo>
                <a:lnTo>
                  <a:pt x="264" y="700"/>
                </a:lnTo>
                <a:lnTo>
                  <a:pt x="266" y="691"/>
                </a:lnTo>
                <a:lnTo>
                  <a:pt x="266" y="688"/>
                </a:lnTo>
                <a:lnTo>
                  <a:pt x="264" y="477"/>
                </a:lnTo>
                <a:lnTo>
                  <a:pt x="270" y="448"/>
                </a:lnTo>
                <a:lnTo>
                  <a:pt x="280" y="421"/>
                </a:lnTo>
                <a:lnTo>
                  <a:pt x="291" y="393"/>
                </a:lnTo>
                <a:lnTo>
                  <a:pt x="303" y="369"/>
                </a:lnTo>
                <a:lnTo>
                  <a:pt x="316" y="346"/>
                </a:lnTo>
                <a:lnTo>
                  <a:pt x="327" y="326"/>
                </a:lnTo>
                <a:lnTo>
                  <a:pt x="335" y="312"/>
                </a:lnTo>
                <a:lnTo>
                  <a:pt x="342" y="302"/>
                </a:lnTo>
                <a:lnTo>
                  <a:pt x="343" y="299"/>
                </a:lnTo>
                <a:lnTo>
                  <a:pt x="345" y="294"/>
                </a:lnTo>
                <a:lnTo>
                  <a:pt x="345" y="289"/>
                </a:lnTo>
                <a:lnTo>
                  <a:pt x="345" y="288"/>
                </a:lnTo>
                <a:lnTo>
                  <a:pt x="343" y="286"/>
                </a:lnTo>
                <a:lnTo>
                  <a:pt x="340" y="284"/>
                </a:lnTo>
                <a:lnTo>
                  <a:pt x="337" y="283"/>
                </a:lnTo>
                <a:lnTo>
                  <a:pt x="335" y="283"/>
                </a:lnTo>
                <a:lnTo>
                  <a:pt x="332" y="283"/>
                </a:lnTo>
                <a:lnTo>
                  <a:pt x="330" y="283"/>
                </a:lnTo>
                <a:lnTo>
                  <a:pt x="329" y="283"/>
                </a:lnTo>
                <a:lnTo>
                  <a:pt x="327" y="283"/>
                </a:lnTo>
                <a:lnTo>
                  <a:pt x="262" y="283"/>
                </a:lnTo>
                <a:lnTo>
                  <a:pt x="251" y="284"/>
                </a:lnTo>
                <a:lnTo>
                  <a:pt x="243" y="291"/>
                </a:lnTo>
                <a:lnTo>
                  <a:pt x="235" y="297"/>
                </a:lnTo>
                <a:lnTo>
                  <a:pt x="231" y="304"/>
                </a:lnTo>
                <a:lnTo>
                  <a:pt x="230" y="307"/>
                </a:lnTo>
                <a:lnTo>
                  <a:pt x="152" y="414"/>
                </a:lnTo>
                <a:lnTo>
                  <a:pt x="139" y="429"/>
                </a:lnTo>
                <a:lnTo>
                  <a:pt x="126" y="437"/>
                </a:lnTo>
                <a:lnTo>
                  <a:pt x="116" y="440"/>
                </a:lnTo>
                <a:lnTo>
                  <a:pt x="108" y="440"/>
                </a:lnTo>
                <a:lnTo>
                  <a:pt x="105" y="440"/>
                </a:lnTo>
                <a:lnTo>
                  <a:pt x="90" y="437"/>
                </a:lnTo>
                <a:lnTo>
                  <a:pt x="82" y="432"/>
                </a:lnTo>
                <a:lnTo>
                  <a:pt x="77" y="424"/>
                </a:lnTo>
                <a:lnTo>
                  <a:pt x="77" y="414"/>
                </a:lnTo>
                <a:lnTo>
                  <a:pt x="79" y="404"/>
                </a:lnTo>
                <a:lnTo>
                  <a:pt x="81" y="396"/>
                </a:lnTo>
                <a:lnTo>
                  <a:pt x="82" y="391"/>
                </a:lnTo>
                <a:lnTo>
                  <a:pt x="84" y="388"/>
                </a:lnTo>
                <a:lnTo>
                  <a:pt x="188" y="224"/>
                </a:lnTo>
                <a:lnTo>
                  <a:pt x="189" y="219"/>
                </a:lnTo>
                <a:lnTo>
                  <a:pt x="196" y="211"/>
                </a:lnTo>
                <a:lnTo>
                  <a:pt x="204" y="200"/>
                </a:lnTo>
                <a:lnTo>
                  <a:pt x="212" y="192"/>
                </a:lnTo>
                <a:lnTo>
                  <a:pt x="223" y="189"/>
                </a:lnTo>
                <a:close/>
                <a:moveTo>
                  <a:pt x="546" y="0"/>
                </a:moveTo>
                <a:lnTo>
                  <a:pt x="570" y="5"/>
                </a:lnTo>
                <a:lnTo>
                  <a:pt x="591" y="17"/>
                </a:lnTo>
                <a:lnTo>
                  <a:pt x="609" y="33"/>
                </a:lnTo>
                <a:lnTo>
                  <a:pt x="619" y="54"/>
                </a:lnTo>
                <a:lnTo>
                  <a:pt x="624" y="80"/>
                </a:lnTo>
                <a:lnTo>
                  <a:pt x="619" y="104"/>
                </a:lnTo>
                <a:lnTo>
                  <a:pt x="609" y="125"/>
                </a:lnTo>
                <a:lnTo>
                  <a:pt x="591" y="143"/>
                </a:lnTo>
                <a:lnTo>
                  <a:pt x="570" y="153"/>
                </a:lnTo>
                <a:lnTo>
                  <a:pt x="546" y="158"/>
                </a:lnTo>
                <a:lnTo>
                  <a:pt x="520" y="153"/>
                </a:lnTo>
                <a:lnTo>
                  <a:pt x="499" y="143"/>
                </a:lnTo>
                <a:lnTo>
                  <a:pt x="483" y="125"/>
                </a:lnTo>
                <a:lnTo>
                  <a:pt x="471" y="104"/>
                </a:lnTo>
                <a:lnTo>
                  <a:pt x="467" y="80"/>
                </a:lnTo>
                <a:lnTo>
                  <a:pt x="471" y="54"/>
                </a:lnTo>
                <a:lnTo>
                  <a:pt x="483" y="33"/>
                </a:lnTo>
                <a:lnTo>
                  <a:pt x="499" y="17"/>
                </a:lnTo>
                <a:lnTo>
                  <a:pt x="520" y="5"/>
                </a:lnTo>
                <a:lnTo>
                  <a:pt x="546" y="0"/>
                </a:lnTo>
                <a:close/>
              </a:path>
            </a:pathLst>
          </a:custGeom>
          <a:solidFill>
            <a:schemeClr val="tx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2" name="Freeform 9"/>
          <p:cNvSpPr>
            <a:spLocks noChangeAspect="1" noEditPoints="1"/>
          </p:cNvSpPr>
          <p:nvPr/>
        </p:nvSpPr>
        <p:spPr bwMode="auto">
          <a:xfrm>
            <a:off x="5019261" y="2152769"/>
            <a:ext cx="405046" cy="655106"/>
          </a:xfrm>
          <a:custGeom>
            <a:avLst/>
            <a:gdLst>
              <a:gd name="T0" fmla="*/ 413 w 932"/>
              <a:gd name="T1" fmla="*/ 905 h 1509"/>
              <a:gd name="T2" fmla="*/ 463 w 932"/>
              <a:gd name="T3" fmla="*/ 951 h 1509"/>
              <a:gd name="T4" fmla="*/ 474 w 932"/>
              <a:gd name="T5" fmla="*/ 881 h 1509"/>
              <a:gd name="T6" fmla="*/ 474 w 932"/>
              <a:gd name="T7" fmla="*/ 0 h 1509"/>
              <a:gd name="T8" fmla="*/ 311 w 932"/>
              <a:gd name="T9" fmla="*/ 21 h 1509"/>
              <a:gd name="T10" fmla="*/ 159 w 932"/>
              <a:gd name="T11" fmla="*/ 106 h 1509"/>
              <a:gd name="T12" fmla="*/ 52 w 932"/>
              <a:gd name="T13" fmla="*/ 244 h 1509"/>
              <a:gd name="T14" fmla="*/ 2 w 932"/>
              <a:gd name="T15" fmla="*/ 418 h 1509"/>
              <a:gd name="T16" fmla="*/ 12 w 932"/>
              <a:gd name="T17" fmla="*/ 606 h 1509"/>
              <a:gd name="T18" fmla="*/ 123 w 932"/>
              <a:gd name="T19" fmla="*/ 819 h 1509"/>
              <a:gd name="T20" fmla="*/ 214 w 932"/>
              <a:gd name="T21" fmla="*/ 997 h 1509"/>
              <a:gd name="T22" fmla="*/ 241 w 932"/>
              <a:gd name="T23" fmla="*/ 1429 h 1509"/>
              <a:gd name="T24" fmla="*/ 356 w 932"/>
              <a:gd name="T25" fmla="*/ 1496 h 1509"/>
              <a:gd name="T26" fmla="*/ 517 w 932"/>
              <a:gd name="T27" fmla="*/ 1506 h 1509"/>
              <a:gd name="T28" fmla="*/ 660 w 932"/>
              <a:gd name="T29" fmla="*/ 1460 h 1509"/>
              <a:gd name="T30" fmla="*/ 703 w 932"/>
              <a:gd name="T31" fmla="*/ 1049 h 1509"/>
              <a:gd name="T32" fmla="*/ 763 w 932"/>
              <a:gd name="T33" fmla="*/ 928 h 1509"/>
              <a:gd name="T34" fmla="*/ 894 w 932"/>
              <a:gd name="T35" fmla="*/ 657 h 1509"/>
              <a:gd name="T36" fmla="*/ 932 w 932"/>
              <a:gd name="T37" fmla="*/ 467 h 1509"/>
              <a:gd name="T38" fmla="*/ 896 w 932"/>
              <a:gd name="T39" fmla="*/ 285 h 1509"/>
              <a:gd name="T40" fmla="*/ 800 w 932"/>
              <a:gd name="T41" fmla="*/ 137 h 1509"/>
              <a:gd name="T42" fmla="*/ 653 w 932"/>
              <a:gd name="T43" fmla="*/ 36 h 1509"/>
              <a:gd name="T44" fmla="*/ 474 w 932"/>
              <a:gd name="T45" fmla="*/ 0 h 1509"/>
              <a:gd name="T46" fmla="*/ 301 w 932"/>
              <a:gd name="T47" fmla="*/ 1387 h 1509"/>
              <a:gd name="T48" fmla="*/ 297 w 932"/>
              <a:gd name="T49" fmla="*/ 1350 h 1509"/>
              <a:gd name="T50" fmla="*/ 622 w 932"/>
              <a:gd name="T51" fmla="*/ 1338 h 1509"/>
              <a:gd name="T52" fmla="*/ 645 w 932"/>
              <a:gd name="T53" fmla="*/ 1367 h 1509"/>
              <a:gd name="T54" fmla="*/ 616 w 932"/>
              <a:gd name="T55" fmla="*/ 1395 h 1509"/>
              <a:gd name="T56" fmla="*/ 301 w 932"/>
              <a:gd name="T57" fmla="*/ 1270 h 1509"/>
              <a:gd name="T58" fmla="*/ 297 w 932"/>
              <a:gd name="T59" fmla="*/ 1233 h 1509"/>
              <a:gd name="T60" fmla="*/ 622 w 932"/>
              <a:gd name="T61" fmla="*/ 1222 h 1509"/>
              <a:gd name="T62" fmla="*/ 645 w 932"/>
              <a:gd name="T63" fmla="*/ 1250 h 1509"/>
              <a:gd name="T64" fmla="*/ 616 w 932"/>
              <a:gd name="T65" fmla="*/ 1279 h 1509"/>
              <a:gd name="T66" fmla="*/ 301 w 932"/>
              <a:gd name="T67" fmla="*/ 1154 h 1509"/>
              <a:gd name="T68" fmla="*/ 297 w 932"/>
              <a:gd name="T69" fmla="*/ 1117 h 1509"/>
              <a:gd name="T70" fmla="*/ 622 w 932"/>
              <a:gd name="T71" fmla="*/ 1105 h 1509"/>
              <a:gd name="T72" fmla="*/ 645 w 932"/>
              <a:gd name="T73" fmla="*/ 1133 h 1509"/>
              <a:gd name="T74" fmla="*/ 616 w 932"/>
              <a:gd name="T75" fmla="*/ 1163 h 1509"/>
              <a:gd name="T76" fmla="*/ 501 w 932"/>
              <a:gd name="T77" fmla="*/ 831 h 1509"/>
              <a:gd name="T78" fmla="*/ 476 w 932"/>
              <a:gd name="T79" fmla="*/ 994 h 1509"/>
              <a:gd name="T80" fmla="*/ 455 w 932"/>
              <a:gd name="T81" fmla="*/ 1049 h 1509"/>
              <a:gd name="T82" fmla="*/ 393 w 932"/>
              <a:gd name="T83" fmla="*/ 911 h 1509"/>
              <a:gd name="T84" fmla="*/ 322 w 932"/>
              <a:gd name="T85" fmla="*/ 679 h 1509"/>
              <a:gd name="T86" fmla="*/ 229 w 932"/>
              <a:gd name="T87" fmla="*/ 408 h 1509"/>
              <a:gd name="T88" fmla="*/ 348 w 932"/>
              <a:gd name="T89" fmla="*/ 434 h 1509"/>
              <a:gd name="T90" fmla="*/ 546 w 932"/>
              <a:gd name="T91" fmla="*/ 466 h 1509"/>
              <a:gd name="T92" fmla="*/ 636 w 932"/>
              <a:gd name="T93" fmla="*/ 424 h 1509"/>
              <a:gd name="T94" fmla="*/ 642 w 932"/>
              <a:gd name="T95" fmla="*/ 460 h 1509"/>
              <a:gd name="T96" fmla="*/ 482 w 932"/>
              <a:gd name="T97" fmla="*/ 520 h 1509"/>
              <a:gd name="T98" fmla="*/ 395 w 932"/>
              <a:gd name="T99" fmla="*/ 522 h 1509"/>
              <a:gd name="T100" fmla="*/ 324 w 932"/>
              <a:gd name="T101" fmla="*/ 503 h 1509"/>
              <a:gd name="T102" fmla="*/ 303 w 932"/>
              <a:gd name="T103" fmla="*/ 551 h 1509"/>
              <a:gd name="T104" fmla="*/ 471 w 932"/>
              <a:gd name="T105" fmla="*/ 848 h 1509"/>
              <a:gd name="T106" fmla="*/ 472 w 932"/>
              <a:gd name="T107" fmla="*/ 798 h 1509"/>
              <a:gd name="T108" fmla="*/ 576 w 932"/>
              <a:gd name="T109" fmla="*/ 529 h 1509"/>
              <a:gd name="T110" fmla="*/ 566 w 932"/>
              <a:gd name="T111" fmla="*/ 50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2" h="1509">
                <a:moveTo>
                  <a:pt x="432" y="867"/>
                </a:moveTo>
                <a:lnTo>
                  <a:pt x="432" y="867"/>
                </a:lnTo>
                <a:lnTo>
                  <a:pt x="422" y="870"/>
                </a:lnTo>
                <a:lnTo>
                  <a:pt x="416" y="875"/>
                </a:lnTo>
                <a:lnTo>
                  <a:pt x="412" y="882"/>
                </a:lnTo>
                <a:lnTo>
                  <a:pt x="410" y="889"/>
                </a:lnTo>
                <a:lnTo>
                  <a:pt x="410" y="897"/>
                </a:lnTo>
                <a:lnTo>
                  <a:pt x="413" y="905"/>
                </a:lnTo>
                <a:lnTo>
                  <a:pt x="415" y="914"/>
                </a:lnTo>
                <a:lnTo>
                  <a:pt x="420" y="923"/>
                </a:lnTo>
                <a:lnTo>
                  <a:pt x="429" y="940"/>
                </a:lnTo>
                <a:lnTo>
                  <a:pt x="440" y="955"/>
                </a:lnTo>
                <a:lnTo>
                  <a:pt x="452" y="968"/>
                </a:lnTo>
                <a:lnTo>
                  <a:pt x="452" y="968"/>
                </a:lnTo>
                <a:lnTo>
                  <a:pt x="458" y="960"/>
                </a:lnTo>
                <a:lnTo>
                  <a:pt x="463" y="951"/>
                </a:lnTo>
                <a:lnTo>
                  <a:pt x="469" y="942"/>
                </a:lnTo>
                <a:lnTo>
                  <a:pt x="473" y="933"/>
                </a:lnTo>
                <a:lnTo>
                  <a:pt x="475" y="922"/>
                </a:lnTo>
                <a:lnTo>
                  <a:pt x="478" y="914"/>
                </a:lnTo>
                <a:lnTo>
                  <a:pt x="479" y="904"/>
                </a:lnTo>
                <a:lnTo>
                  <a:pt x="478" y="896"/>
                </a:lnTo>
                <a:lnTo>
                  <a:pt x="476" y="888"/>
                </a:lnTo>
                <a:lnTo>
                  <a:pt x="474" y="881"/>
                </a:lnTo>
                <a:lnTo>
                  <a:pt x="469" y="875"/>
                </a:lnTo>
                <a:lnTo>
                  <a:pt x="465" y="870"/>
                </a:lnTo>
                <a:lnTo>
                  <a:pt x="459" y="867"/>
                </a:lnTo>
                <a:lnTo>
                  <a:pt x="451" y="865"/>
                </a:lnTo>
                <a:lnTo>
                  <a:pt x="442" y="865"/>
                </a:lnTo>
                <a:lnTo>
                  <a:pt x="432" y="867"/>
                </a:lnTo>
                <a:lnTo>
                  <a:pt x="432" y="867"/>
                </a:lnTo>
                <a:close/>
                <a:moveTo>
                  <a:pt x="474" y="0"/>
                </a:moveTo>
                <a:lnTo>
                  <a:pt x="448" y="0"/>
                </a:lnTo>
                <a:lnTo>
                  <a:pt x="448" y="0"/>
                </a:lnTo>
                <a:lnTo>
                  <a:pt x="425" y="1"/>
                </a:lnTo>
                <a:lnTo>
                  <a:pt x="401" y="2"/>
                </a:lnTo>
                <a:lnTo>
                  <a:pt x="377" y="6"/>
                </a:lnTo>
                <a:lnTo>
                  <a:pt x="355" y="9"/>
                </a:lnTo>
                <a:lnTo>
                  <a:pt x="333" y="14"/>
                </a:lnTo>
                <a:lnTo>
                  <a:pt x="311" y="21"/>
                </a:lnTo>
                <a:lnTo>
                  <a:pt x="290" y="28"/>
                </a:lnTo>
                <a:lnTo>
                  <a:pt x="270" y="36"/>
                </a:lnTo>
                <a:lnTo>
                  <a:pt x="250" y="46"/>
                </a:lnTo>
                <a:lnTo>
                  <a:pt x="230" y="56"/>
                </a:lnTo>
                <a:lnTo>
                  <a:pt x="211" y="67"/>
                </a:lnTo>
                <a:lnTo>
                  <a:pt x="193" y="80"/>
                </a:lnTo>
                <a:lnTo>
                  <a:pt x="176" y="93"/>
                </a:lnTo>
                <a:lnTo>
                  <a:pt x="159" y="106"/>
                </a:lnTo>
                <a:lnTo>
                  <a:pt x="143" y="121"/>
                </a:lnTo>
                <a:lnTo>
                  <a:pt x="127" y="137"/>
                </a:lnTo>
                <a:lnTo>
                  <a:pt x="113" y="153"/>
                </a:lnTo>
                <a:lnTo>
                  <a:pt x="99" y="170"/>
                </a:lnTo>
                <a:lnTo>
                  <a:pt x="86" y="187"/>
                </a:lnTo>
                <a:lnTo>
                  <a:pt x="74" y="206"/>
                </a:lnTo>
                <a:lnTo>
                  <a:pt x="63" y="225"/>
                </a:lnTo>
                <a:lnTo>
                  <a:pt x="52" y="244"/>
                </a:lnTo>
                <a:lnTo>
                  <a:pt x="43" y="264"/>
                </a:lnTo>
                <a:lnTo>
                  <a:pt x="34" y="285"/>
                </a:lnTo>
                <a:lnTo>
                  <a:pt x="26" y="306"/>
                </a:lnTo>
                <a:lnTo>
                  <a:pt x="19" y="328"/>
                </a:lnTo>
                <a:lnTo>
                  <a:pt x="13" y="350"/>
                </a:lnTo>
                <a:lnTo>
                  <a:pt x="8" y="372"/>
                </a:lnTo>
                <a:lnTo>
                  <a:pt x="5" y="396"/>
                </a:lnTo>
                <a:lnTo>
                  <a:pt x="2" y="418"/>
                </a:lnTo>
                <a:lnTo>
                  <a:pt x="0" y="443"/>
                </a:lnTo>
                <a:lnTo>
                  <a:pt x="0" y="467"/>
                </a:lnTo>
                <a:lnTo>
                  <a:pt x="0" y="467"/>
                </a:lnTo>
                <a:lnTo>
                  <a:pt x="0" y="495"/>
                </a:lnTo>
                <a:lnTo>
                  <a:pt x="1" y="523"/>
                </a:lnTo>
                <a:lnTo>
                  <a:pt x="4" y="552"/>
                </a:lnTo>
                <a:lnTo>
                  <a:pt x="7" y="579"/>
                </a:lnTo>
                <a:lnTo>
                  <a:pt x="12" y="606"/>
                </a:lnTo>
                <a:lnTo>
                  <a:pt x="19" y="632"/>
                </a:lnTo>
                <a:lnTo>
                  <a:pt x="28" y="657"/>
                </a:lnTo>
                <a:lnTo>
                  <a:pt x="39" y="681"/>
                </a:lnTo>
                <a:lnTo>
                  <a:pt x="39" y="681"/>
                </a:lnTo>
                <a:lnTo>
                  <a:pt x="51" y="701"/>
                </a:lnTo>
                <a:lnTo>
                  <a:pt x="66" y="725"/>
                </a:lnTo>
                <a:lnTo>
                  <a:pt x="103" y="785"/>
                </a:lnTo>
                <a:lnTo>
                  <a:pt x="123" y="819"/>
                </a:lnTo>
                <a:lnTo>
                  <a:pt x="143" y="855"/>
                </a:lnTo>
                <a:lnTo>
                  <a:pt x="160" y="891"/>
                </a:lnTo>
                <a:lnTo>
                  <a:pt x="177" y="928"/>
                </a:lnTo>
                <a:lnTo>
                  <a:pt x="177" y="928"/>
                </a:lnTo>
                <a:lnTo>
                  <a:pt x="185" y="941"/>
                </a:lnTo>
                <a:lnTo>
                  <a:pt x="193" y="955"/>
                </a:lnTo>
                <a:lnTo>
                  <a:pt x="203" y="974"/>
                </a:lnTo>
                <a:lnTo>
                  <a:pt x="214" y="997"/>
                </a:lnTo>
                <a:lnTo>
                  <a:pt x="222" y="1025"/>
                </a:lnTo>
                <a:lnTo>
                  <a:pt x="226" y="1039"/>
                </a:lnTo>
                <a:lnTo>
                  <a:pt x="229" y="1054"/>
                </a:lnTo>
                <a:lnTo>
                  <a:pt x="231" y="1069"/>
                </a:lnTo>
                <a:lnTo>
                  <a:pt x="232" y="1086"/>
                </a:lnTo>
                <a:lnTo>
                  <a:pt x="238" y="1426"/>
                </a:lnTo>
                <a:lnTo>
                  <a:pt x="238" y="1426"/>
                </a:lnTo>
                <a:lnTo>
                  <a:pt x="241" y="1429"/>
                </a:lnTo>
                <a:lnTo>
                  <a:pt x="250" y="1439"/>
                </a:lnTo>
                <a:lnTo>
                  <a:pt x="265" y="1451"/>
                </a:lnTo>
                <a:lnTo>
                  <a:pt x="276" y="1460"/>
                </a:lnTo>
                <a:lnTo>
                  <a:pt x="289" y="1467"/>
                </a:lnTo>
                <a:lnTo>
                  <a:pt x="302" y="1475"/>
                </a:lnTo>
                <a:lnTo>
                  <a:pt x="318" y="1482"/>
                </a:lnTo>
                <a:lnTo>
                  <a:pt x="336" y="1489"/>
                </a:lnTo>
                <a:lnTo>
                  <a:pt x="356" y="1496"/>
                </a:lnTo>
                <a:lnTo>
                  <a:pt x="379" y="1501"/>
                </a:lnTo>
                <a:lnTo>
                  <a:pt x="403" y="1506"/>
                </a:lnTo>
                <a:lnTo>
                  <a:pt x="430" y="1508"/>
                </a:lnTo>
                <a:lnTo>
                  <a:pt x="459" y="1509"/>
                </a:lnTo>
                <a:lnTo>
                  <a:pt x="463" y="1509"/>
                </a:lnTo>
                <a:lnTo>
                  <a:pt x="463" y="1509"/>
                </a:lnTo>
                <a:lnTo>
                  <a:pt x="491" y="1508"/>
                </a:lnTo>
                <a:lnTo>
                  <a:pt x="517" y="1506"/>
                </a:lnTo>
                <a:lnTo>
                  <a:pt x="541" y="1502"/>
                </a:lnTo>
                <a:lnTo>
                  <a:pt x="564" y="1497"/>
                </a:lnTo>
                <a:lnTo>
                  <a:pt x="584" y="1493"/>
                </a:lnTo>
                <a:lnTo>
                  <a:pt x="603" y="1487"/>
                </a:lnTo>
                <a:lnTo>
                  <a:pt x="620" y="1480"/>
                </a:lnTo>
                <a:lnTo>
                  <a:pt x="636" y="1473"/>
                </a:lnTo>
                <a:lnTo>
                  <a:pt x="649" y="1466"/>
                </a:lnTo>
                <a:lnTo>
                  <a:pt x="660" y="1460"/>
                </a:lnTo>
                <a:lnTo>
                  <a:pt x="679" y="1448"/>
                </a:lnTo>
                <a:lnTo>
                  <a:pt x="690" y="1440"/>
                </a:lnTo>
                <a:lnTo>
                  <a:pt x="693" y="1436"/>
                </a:lnTo>
                <a:lnTo>
                  <a:pt x="696" y="1095"/>
                </a:lnTo>
                <a:lnTo>
                  <a:pt x="696" y="1095"/>
                </a:lnTo>
                <a:lnTo>
                  <a:pt x="697" y="1080"/>
                </a:lnTo>
                <a:lnTo>
                  <a:pt x="699" y="1065"/>
                </a:lnTo>
                <a:lnTo>
                  <a:pt x="703" y="1049"/>
                </a:lnTo>
                <a:lnTo>
                  <a:pt x="708" y="1035"/>
                </a:lnTo>
                <a:lnTo>
                  <a:pt x="712" y="1021"/>
                </a:lnTo>
                <a:lnTo>
                  <a:pt x="718" y="1007"/>
                </a:lnTo>
                <a:lnTo>
                  <a:pt x="730" y="981"/>
                </a:lnTo>
                <a:lnTo>
                  <a:pt x="743" y="960"/>
                </a:lnTo>
                <a:lnTo>
                  <a:pt x="754" y="943"/>
                </a:lnTo>
                <a:lnTo>
                  <a:pt x="763" y="928"/>
                </a:lnTo>
                <a:lnTo>
                  <a:pt x="763" y="928"/>
                </a:lnTo>
                <a:lnTo>
                  <a:pt x="778" y="891"/>
                </a:lnTo>
                <a:lnTo>
                  <a:pt x="795" y="855"/>
                </a:lnTo>
                <a:lnTo>
                  <a:pt x="811" y="819"/>
                </a:lnTo>
                <a:lnTo>
                  <a:pt x="829" y="785"/>
                </a:lnTo>
                <a:lnTo>
                  <a:pt x="860" y="725"/>
                </a:lnTo>
                <a:lnTo>
                  <a:pt x="883" y="681"/>
                </a:lnTo>
                <a:lnTo>
                  <a:pt x="883" y="681"/>
                </a:lnTo>
                <a:lnTo>
                  <a:pt x="894" y="657"/>
                </a:lnTo>
                <a:lnTo>
                  <a:pt x="904" y="632"/>
                </a:lnTo>
                <a:lnTo>
                  <a:pt x="913" y="606"/>
                </a:lnTo>
                <a:lnTo>
                  <a:pt x="920" y="579"/>
                </a:lnTo>
                <a:lnTo>
                  <a:pt x="925" y="552"/>
                </a:lnTo>
                <a:lnTo>
                  <a:pt x="928" y="523"/>
                </a:lnTo>
                <a:lnTo>
                  <a:pt x="930" y="495"/>
                </a:lnTo>
                <a:lnTo>
                  <a:pt x="932" y="467"/>
                </a:lnTo>
                <a:lnTo>
                  <a:pt x="932" y="467"/>
                </a:lnTo>
                <a:lnTo>
                  <a:pt x="930" y="443"/>
                </a:lnTo>
                <a:lnTo>
                  <a:pt x="929" y="418"/>
                </a:lnTo>
                <a:lnTo>
                  <a:pt x="926" y="396"/>
                </a:lnTo>
                <a:lnTo>
                  <a:pt x="922" y="372"/>
                </a:lnTo>
                <a:lnTo>
                  <a:pt x="917" y="350"/>
                </a:lnTo>
                <a:lnTo>
                  <a:pt x="910" y="328"/>
                </a:lnTo>
                <a:lnTo>
                  <a:pt x="903" y="306"/>
                </a:lnTo>
                <a:lnTo>
                  <a:pt x="896" y="285"/>
                </a:lnTo>
                <a:lnTo>
                  <a:pt x="887" y="264"/>
                </a:lnTo>
                <a:lnTo>
                  <a:pt x="877" y="244"/>
                </a:lnTo>
                <a:lnTo>
                  <a:pt x="866" y="225"/>
                </a:lnTo>
                <a:lnTo>
                  <a:pt x="854" y="206"/>
                </a:lnTo>
                <a:lnTo>
                  <a:pt x="842" y="187"/>
                </a:lnTo>
                <a:lnTo>
                  <a:pt x="828" y="170"/>
                </a:lnTo>
                <a:lnTo>
                  <a:pt x="814" y="153"/>
                </a:lnTo>
                <a:lnTo>
                  <a:pt x="800" y="137"/>
                </a:lnTo>
                <a:lnTo>
                  <a:pt x="783" y="121"/>
                </a:lnTo>
                <a:lnTo>
                  <a:pt x="767" y="106"/>
                </a:lnTo>
                <a:lnTo>
                  <a:pt x="750" y="93"/>
                </a:lnTo>
                <a:lnTo>
                  <a:pt x="731" y="80"/>
                </a:lnTo>
                <a:lnTo>
                  <a:pt x="713" y="67"/>
                </a:lnTo>
                <a:lnTo>
                  <a:pt x="693" y="56"/>
                </a:lnTo>
                <a:lnTo>
                  <a:pt x="675" y="46"/>
                </a:lnTo>
                <a:lnTo>
                  <a:pt x="653" y="36"/>
                </a:lnTo>
                <a:lnTo>
                  <a:pt x="633" y="28"/>
                </a:lnTo>
                <a:lnTo>
                  <a:pt x="612" y="21"/>
                </a:lnTo>
                <a:lnTo>
                  <a:pt x="590" y="14"/>
                </a:lnTo>
                <a:lnTo>
                  <a:pt x="567" y="9"/>
                </a:lnTo>
                <a:lnTo>
                  <a:pt x="545" y="6"/>
                </a:lnTo>
                <a:lnTo>
                  <a:pt x="521" y="2"/>
                </a:lnTo>
                <a:lnTo>
                  <a:pt x="498" y="1"/>
                </a:lnTo>
                <a:lnTo>
                  <a:pt x="474" y="0"/>
                </a:lnTo>
                <a:lnTo>
                  <a:pt x="474" y="0"/>
                </a:lnTo>
                <a:close/>
                <a:moveTo>
                  <a:pt x="616" y="1395"/>
                </a:moveTo>
                <a:lnTo>
                  <a:pt x="322" y="1395"/>
                </a:lnTo>
                <a:lnTo>
                  <a:pt x="322" y="1395"/>
                </a:lnTo>
                <a:lnTo>
                  <a:pt x="316" y="1395"/>
                </a:lnTo>
                <a:lnTo>
                  <a:pt x="310" y="1393"/>
                </a:lnTo>
                <a:lnTo>
                  <a:pt x="305" y="1390"/>
                </a:lnTo>
                <a:lnTo>
                  <a:pt x="301" y="1387"/>
                </a:lnTo>
                <a:lnTo>
                  <a:pt x="297" y="1383"/>
                </a:lnTo>
                <a:lnTo>
                  <a:pt x="295" y="1377"/>
                </a:lnTo>
                <a:lnTo>
                  <a:pt x="293" y="1372"/>
                </a:lnTo>
                <a:lnTo>
                  <a:pt x="293" y="1367"/>
                </a:lnTo>
                <a:lnTo>
                  <a:pt x="293" y="1367"/>
                </a:lnTo>
                <a:lnTo>
                  <a:pt x="293" y="1361"/>
                </a:lnTo>
                <a:lnTo>
                  <a:pt x="295" y="1355"/>
                </a:lnTo>
                <a:lnTo>
                  <a:pt x="297" y="1350"/>
                </a:lnTo>
                <a:lnTo>
                  <a:pt x="301" y="1345"/>
                </a:lnTo>
                <a:lnTo>
                  <a:pt x="305" y="1342"/>
                </a:lnTo>
                <a:lnTo>
                  <a:pt x="310" y="1339"/>
                </a:lnTo>
                <a:lnTo>
                  <a:pt x="316" y="1338"/>
                </a:lnTo>
                <a:lnTo>
                  <a:pt x="322" y="1337"/>
                </a:lnTo>
                <a:lnTo>
                  <a:pt x="616" y="1337"/>
                </a:lnTo>
                <a:lnTo>
                  <a:pt x="616" y="1337"/>
                </a:lnTo>
                <a:lnTo>
                  <a:pt x="622" y="1338"/>
                </a:lnTo>
                <a:lnTo>
                  <a:pt x="627" y="1339"/>
                </a:lnTo>
                <a:lnTo>
                  <a:pt x="632" y="1342"/>
                </a:lnTo>
                <a:lnTo>
                  <a:pt x="637" y="1345"/>
                </a:lnTo>
                <a:lnTo>
                  <a:pt x="640" y="1350"/>
                </a:lnTo>
                <a:lnTo>
                  <a:pt x="643" y="1355"/>
                </a:lnTo>
                <a:lnTo>
                  <a:pt x="645" y="1361"/>
                </a:lnTo>
                <a:lnTo>
                  <a:pt x="645" y="1367"/>
                </a:lnTo>
                <a:lnTo>
                  <a:pt x="645" y="1367"/>
                </a:lnTo>
                <a:lnTo>
                  <a:pt x="645" y="1372"/>
                </a:lnTo>
                <a:lnTo>
                  <a:pt x="643" y="1377"/>
                </a:lnTo>
                <a:lnTo>
                  <a:pt x="640" y="1383"/>
                </a:lnTo>
                <a:lnTo>
                  <a:pt x="637" y="1387"/>
                </a:lnTo>
                <a:lnTo>
                  <a:pt x="632" y="1390"/>
                </a:lnTo>
                <a:lnTo>
                  <a:pt x="627" y="1393"/>
                </a:lnTo>
                <a:lnTo>
                  <a:pt x="622" y="1395"/>
                </a:lnTo>
                <a:lnTo>
                  <a:pt x="616" y="1395"/>
                </a:lnTo>
                <a:lnTo>
                  <a:pt x="616" y="1395"/>
                </a:lnTo>
                <a:close/>
                <a:moveTo>
                  <a:pt x="616" y="1279"/>
                </a:moveTo>
                <a:lnTo>
                  <a:pt x="322" y="1279"/>
                </a:lnTo>
                <a:lnTo>
                  <a:pt x="322" y="1279"/>
                </a:lnTo>
                <a:lnTo>
                  <a:pt x="316" y="1278"/>
                </a:lnTo>
                <a:lnTo>
                  <a:pt x="310" y="1277"/>
                </a:lnTo>
                <a:lnTo>
                  <a:pt x="305" y="1273"/>
                </a:lnTo>
                <a:lnTo>
                  <a:pt x="301" y="1270"/>
                </a:lnTo>
                <a:lnTo>
                  <a:pt x="297" y="1266"/>
                </a:lnTo>
                <a:lnTo>
                  <a:pt x="295" y="1262"/>
                </a:lnTo>
                <a:lnTo>
                  <a:pt x="293" y="1256"/>
                </a:lnTo>
                <a:lnTo>
                  <a:pt x="293" y="1250"/>
                </a:lnTo>
                <a:lnTo>
                  <a:pt x="293" y="1250"/>
                </a:lnTo>
                <a:lnTo>
                  <a:pt x="293" y="1244"/>
                </a:lnTo>
                <a:lnTo>
                  <a:pt x="295" y="1238"/>
                </a:lnTo>
                <a:lnTo>
                  <a:pt x="297" y="1233"/>
                </a:lnTo>
                <a:lnTo>
                  <a:pt x="301" y="1230"/>
                </a:lnTo>
                <a:lnTo>
                  <a:pt x="305" y="1226"/>
                </a:lnTo>
                <a:lnTo>
                  <a:pt x="310" y="1223"/>
                </a:lnTo>
                <a:lnTo>
                  <a:pt x="316" y="1222"/>
                </a:lnTo>
                <a:lnTo>
                  <a:pt x="322" y="1220"/>
                </a:lnTo>
                <a:lnTo>
                  <a:pt x="616" y="1220"/>
                </a:lnTo>
                <a:lnTo>
                  <a:pt x="616" y="1220"/>
                </a:lnTo>
                <a:lnTo>
                  <a:pt x="622" y="1222"/>
                </a:lnTo>
                <a:lnTo>
                  <a:pt x="627" y="1223"/>
                </a:lnTo>
                <a:lnTo>
                  <a:pt x="632" y="1226"/>
                </a:lnTo>
                <a:lnTo>
                  <a:pt x="637" y="1230"/>
                </a:lnTo>
                <a:lnTo>
                  <a:pt x="640" y="1233"/>
                </a:lnTo>
                <a:lnTo>
                  <a:pt x="643" y="1238"/>
                </a:lnTo>
                <a:lnTo>
                  <a:pt x="645" y="1244"/>
                </a:lnTo>
                <a:lnTo>
                  <a:pt x="645" y="1250"/>
                </a:lnTo>
                <a:lnTo>
                  <a:pt x="645" y="1250"/>
                </a:lnTo>
                <a:lnTo>
                  <a:pt x="645" y="1256"/>
                </a:lnTo>
                <a:lnTo>
                  <a:pt x="643" y="1262"/>
                </a:lnTo>
                <a:lnTo>
                  <a:pt x="640" y="1266"/>
                </a:lnTo>
                <a:lnTo>
                  <a:pt x="637" y="1270"/>
                </a:lnTo>
                <a:lnTo>
                  <a:pt x="632" y="1273"/>
                </a:lnTo>
                <a:lnTo>
                  <a:pt x="627" y="1277"/>
                </a:lnTo>
                <a:lnTo>
                  <a:pt x="622" y="1278"/>
                </a:lnTo>
                <a:lnTo>
                  <a:pt x="616" y="1279"/>
                </a:lnTo>
                <a:lnTo>
                  <a:pt x="616" y="1279"/>
                </a:lnTo>
                <a:close/>
                <a:moveTo>
                  <a:pt x="616" y="1163"/>
                </a:moveTo>
                <a:lnTo>
                  <a:pt x="322" y="1163"/>
                </a:lnTo>
                <a:lnTo>
                  <a:pt x="322" y="1163"/>
                </a:lnTo>
                <a:lnTo>
                  <a:pt x="316" y="1161"/>
                </a:lnTo>
                <a:lnTo>
                  <a:pt x="310" y="1160"/>
                </a:lnTo>
                <a:lnTo>
                  <a:pt x="305" y="1158"/>
                </a:lnTo>
                <a:lnTo>
                  <a:pt x="301" y="1154"/>
                </a:lnTo>
                <a:lnTo>
                  <a:pt x="297" y="1150"/>
                </a:lnTo>
                <a:lnTo>
                  <a:pt x="295" y="1145"/>
                </a:lnTo>
                <a:lnTo>
                  <a:pt x="293" y="1139"/>
                </a:lnTo>
                <a:lnTo>
                  <a:pt x="293" y="1133"/>
                </a:lnTo>
                <a:lnTo>
                  <a:pt x="293" y="1133"/>
                </a:lnTo>
                <a:lnTo>
                  <a:pt x="293" y="1127"/>
                </a:lnTo>
                <a:lnTo>
                  <a:pt x="295" y="1122"/>
                </a:lnTo>
                <a:lnTo>
                  <a:pt x="297" y="1117"/>
                </a:lnTo>
                <a:lnTo>
                  <a:pt x="301" y="1113"/>
                </a:lnTo>
                <a:lnTo>
                  <a:pt x="305" y="1110"/>
                </a:lnTo>
                <a:lnTo>
                  <a:pt x="310" y="1107"/>
                </a:lnTo>
                <a:lnTo>
                  <a:pt x="316" y="1105"/>
                </a:lnTo>
                <a:lnTo>
                  <a:pt x="322" y="1105"/>
                </a:lnTo>
                <a:lnTo>
                  <a:pt x="616" y="1105"/>
                </a:lnTo>
                <a:lnTo>
                  <a:pt x="616" y="1105"/>
                </a:lnTo>
                <a:lnTo>
                  <a:pt x="622" y="1105"/>
                </a:lnTo>
                <a:lnTo>
                  <a:pt x="627" y="1107"/>
                </a:lnTo>
                <a:lnTo>
                  <a:pt x="632" y="1110"/>
                </a:lnTo>
                <a:lnTo>
                  <a:pt x="637" y="1113"/>
                </a:lnTo>
                <a:lnTo>
                  <a:pt x="640" y="1117"/>
                </a:lnTo>
                <a:lnTo>
                  <a:pt x="643" y="1122"/>
                </a:lnTo>
                <a:lnTo>
                  <a:pt x="645" y="1127"/>
                </a:lnTo>
                <a:lnTo>
                  <a:pt x="645" y="1133"/>
                </a:lnTo>
                <a:lnTo>
                  <a:pt x="645" y="1133"/>
                </a:lnTo>
                <a:lnTo>
                  <a:pt x="645" y="1139"/>
                </a:lnTo>
                <a:lnTo>
                  <a:pt x="643" y="1145"/>
                </a:lnTo>
                <a:lnTo>
                  <a:pt x="640" y="1150"/>
                </a:lnTo>
                <a:lnTo>
                  <a:pt x="637" y="1154"/>
                </a:lnTo>
                <a:lnTo>
                  <a:pt x="632" y="1158"/>
                </a:lnTo>
                <a:lnTo>
                  <a:pt x="627" y="1160"/>
                </a:lnTo>
                <a:lnTo>
                  <a:pt x="622" y="1161"/>
                </a:lnTo>
                <a:lnTo>
                  <a:pt x="616" y="1163"/>
                </a:lnTo>
                <a:lnTo>
                  <a:pt x="616" y="1163"/>
                </a:lnTo>
                <a:close/>
                <a:moveTo>
                  <a:pt x="642" y="460"/>
                </a:moveTo>
                <a:lnTo>
                  <a:pt x="642" y="460"/>
                </a:lnTo>
                <a:lnTo>
                  <a:pt x="616" y="525"/>
                </a:lnTo>
                <a:lnTo>
                  <a:pt x="588" y="592"/>
                </a:lnTo>
                <a:lnTo>
                  <a:pt x="559" y="672"/>
                </a:lnTo>
                <a:lnTo>
                  <a:pt x="528" y="755"/>
                </a:lnTo>
                <a:lnTo>
                  <a:pt x="501" y="831"/>
                </a:lnTo>
                <a:lnTo>
                  <a:pt x="491" y="865"/>
                </a:lnTo>
                <a:lnTo>
                  <a:pt x="482" y="895"/>
                </a:lnTo>
                <a:lnTo>
                  <a:pt x="478" y="918"/>
                </a:lnTo>
                <a:lnTo>
                  <a:pt x="476" y="927"/>
                </a:lnTo>
                <a:lnTo>
                  <a:pt x="475" y="935"/>
                </a:lnTo>
                <a:lnTo>
                  <a:pt x="475" y="935"/>
                </a:lnTo>
                <a:lnTo>
                  <a:pt x="476" y="966"/>
                </a:lnTo>
                <a:lnTo>
                  <a:pt x="476" y="994"/>
                </a:lnTo>
                <a:lnTo>
                  <a:pt x="475" y="1008"/>
                </a:lnTo>
                <a:lnTo>
                  <a:pt x="473" y="1022"/>
                </a:lnTo>
                <a:lnTo>
                  <a:pt x="471" y="1034"/>
                </a:lnTo>
                <a:lnTo>
                  <a:pt x="467" y="1042"/>
                </a:lnTo>
                <a:lnTo>
                  <a:pt x="465" y="1046"/>
                </a:lnTo>
                <a:lnTo>
                  <a:pt x="461" y="1048"/>
                </a:lnTo>
                <a:lnTo>
                  <a:pt x="459" y="1049"/>
                </a:lnTo>
                <a:lnTo>
                  <a:pt x="455" y="1049"/>
                </a:lnTo>
                <a:lnTo>
                  <a:pt x="452" y="1048"/>
                </a:lnTo>
                <a:lnTo>
                  <a:pt x="447" y="1045"/>
                </a:lnTo>
                <a:lnTo>
                  <a:pt x="442" y="1041"/>
                </a:lnTo>
                <a:lnTo>
                  <a:pt x="438" y="1035"/>
                </a:lnTo>
                <a:lnTo>
                  <a:pt x="426" y="1018"/>
                </a:lnTo>
                <a:lnTo>
                  <a:pt x="413" y="993"/>
                </a:lnTo>
                <a:lnTo>
                  <a:pt x="413" y="993"/>
                </a:lnTo>
                <a:lnTo>
                  <a:pt x="393" y="911"/>
                </a:lnTo>
                <a:lnTo>
                  <a:pt x="380" y="850"/>
                </a:lnTo>
                <a:lnTo>
                  <a:pt x="375" y="824"/>
                </a:lnTo>
                <a:lnTo>
                  <a:pt x="374" y="809"/>
                </a:lnTo>
                <a:lnTo>
                  <a:pt x="374" y="809"/>
                </a:lnTo>
                <a:lnTo>
                  <a:pt x="372" y="799"/>
                </a:lnTo>
                <a:lnTo>
                  <a:pt x="367" y="784"/>
                </a:lnTo>
                <a:lnTo>
                  <a:pt x="348" y="739"/>
                </a:lnTo>
                <a:lnTo>
                  <a:pt x="322" y="679"/>
                </a:lnTo>
                <a:lnTo>
                  <a:pt x="291" y="612"/>
                </a:lnTo>
                <a:lnTo>
                  <a:pt x="260" y="545"/>
                </a:lnTo>
                <a:lnTo>
                  <a:pt x="230" y="485"/>
                </a:lnTo>
                <a:lnTo>
                  <a:pt x="208" y="440"/>
                </a:lnTo>
                <a:lnTo>
                  <a:pt x="195" y="415"/>
                </a:lnTo>
                <a:lnTo>
                  <a:pt x="195" y="415"/>
                </a:lnTo>
                <a:lnTo>
                  <a:pt x="204" y="413"/>
                </a:lnTo>
                <a:lnTo>
                  <a:pt x="229" y="408"/>
                </a:lnTo>
                <a:lnTo>
                  <a:pt x="243" y="405"/>
                </a:lnTo>
                <a:lnTo>
                  <a:pt x="257" y="405"/>
                </a:lnTo>
                <a:lnTo>
                  <a:pt x="271" y="407"/>
                </a:lnTo>
                <a:lnTo>
                  <a:pt x="276" y="408"/>
                </a:lnTo>
                <a:lnTo>
                  <a:pt x="282" y="410"/>
                </a:lnTo>
                <a:lnTo>
                  <a:pt x="282" y="410"/>
                </a:lnTo>
                <a:lnTo>
                  <a:pt x="314" y="422"/>
                </a:lnTo>
                <a:lnTo>
                  <a:pt x="348" y="434"/>
                </a:lnTo>
                <a:lnTo>
                  <a:pt x="390" y="447"/>
                </a:lnTo>
                <a:lnTo>
                  <a:pt x="435" y="457"/>
                </a:lnTo>
                <a:lnTo>
                  <a:pt x="458" y="462"/>
                </a:lnTo>
                <a:lnTo>
                  <a:pt x="480" y="466"/>
                </a:lnTo>
                <a:lnTo>
                  <a:pt x="501" y="468"/>
                </a:lnTo>
                <a:lnTo>
                  <a:pt x="520" y="469"/>
                </a:lnTo>
                <a:lnTo>
                  <a:pt x="538" y="467"/>
                </a:lnTo>
                <a:lnTo>
                  <a:pt x="546" y="466"/>
                </a:lnTo>
                <a:lnTo>
                  <a:pt x="553" y="464"/>
                </a:lnTo>
                <a:lnTo>
                  <a:pt x="553" y="464"/>
                </a:lnTo>
                <a:lnTo>
                  <a:pt x="572" y="451"/>
                </a:lnTo>
                <a:lnTo>
                  <a:pt x="590" y="441"/>
                </a:lnTo>
                <a:lnTo>
                  <a:pt x="610" y="431"/>
                </a:lnTo>
                <a:lnTo>
                  <a:pt x="620" y="427"/>
                </a:lnTo>
                <a:lnTo>
                  <a:pt x="629" y="424"/>
                </a:lnTo>
                <a:lnTo>
                  <a:pt x="636" y="424"/>
                </a:lnTo>
                <a:lnTo>
                  <a:pt x="642" y="426"/>
                </a:lnTo>
                <a:lnTo>
                  <a:pt x="644" y="427"/>
                </a:lnTo>
                <a:lnTo>
                  <a:pt x="646" y="429"/>
                </a:lnTo>
                <a:lnTo>
                  <a:pt x="647" y="433"/>
                </a:lnTo>
                <a:lnTo>
                  <a:pt x="647" y="436"/>
                </a:lnTo>
                <a:lnTo>
                  <a:pt x="646" y="447"/>
                </a:lnTo>
                <a:lnTo>
                  <a:pt x="642" y="460"/>
                </a:lnTo>
                <a:lnTo>
                  <a:pt x="642" y="460"/>
                </a:lnTo>
                <a:close/>
                <a:moveTo>
                  <a:pt x="553" y="508"/>
                </a:moveTo>
                <a:lnTo>
                  <a:pt x="553" y="508"/>
                </a:lnTo>
                <a:lnTo>
                  <a:pt x="545" y="512"/>
                </a:lnTo>
                <a:lnTo>
                  <a:pt x="538" y="515"/>
                </a:lnTo>
                <a:lnTo>
                  <a:pt x="522" y="519"/>
                </a:lnTo>
                <a:lnTo>
                  <a:pt x="508" y="521"/>
                </a:lnTo>
                <a:lnTo>
                  <a:pt x="495" y="521"/>
                </a:lnTo>
                <a:lnTo>
                  <a:pt x="482" y="520"/>
                </a:lnTo>
                <a:lnTo>
                  <a:pt x="472" y="519"/>
                </a:lnTo>
                <a:lnTo>
                  <a:pt x="461" y="516"/>
                </a:lnTo>
                <a:lnTo>
                  <a:pt x="452" y="516"/>
                </a:lnTo>
                <a:lnTo>
                  <a:pt x="452" y="516"/>
                </a:lnTo>
                <a:lnTo>
                  <a:pt x="440" y="516"/>
                </a:lnTo>
                <a:lnTo>
                  <a:pt x="427" y="519"/>
                </a:lnTo>
                <a:lnTo>
                  <a:pt x="412" y="521"/>
                </a:lnTo>
                <a:lnTo>
                  <a:pt x="395" y="522"/>
                </a:lnTo>
                <a:lnTo>
                  <a:pt x="379" y="523"/>
                </a:lnTo>
                <a:lnTo>
                  <a:pt x="362" y="522"/>
                </a:lnTo>
                <a:lnTo>
                  <a:pt x="354" y="521"/>
                </a:lnTo>
                <a:lnTo>
                  <a:pt x="347" y="519"/>
                </a:lnTo>
                <a:lnTo>
                  <a:pt x="341" y="515"/>
                </a:lnTo>
                <a:lnTo>
                  <a:pt x="335" y="512"/>
                </a:lnTo>
                <a:lnTo>
                  <a:pt x="335" y="512"/>
                </a:lnTo>
                <a:lnTo>
                  <a:pt x="324" y="503"/>
                </a:lnTo>
                <a:lnTo>
                  <a:pt x="314" y="499"/>
                </a:lnTo>
                <a:lnTo>
                  <a:pt x="303" y="495"/>
                </a:lnTo>
                <a:lnTo>
                  <a:pt x="295" y="493"/>
                </a:lnTo>
                <a:lnTo>
                  <a:pt x="288" y="493"/>
                </a:lnTo>
                <a:lnTo>
                  <a:pt x="282" y="493"/>
                </a:lnTo>
                <a:lnTo>
                  <a:pt x="277" y="493"/>
                </a:lnTo>
                <a:lnTo>
                  <a:pt x="277" y="493"/>
                </a:lnTo>
                <a:lnTo>
                  <a:pt x="303" y="551"/>
                </a:lnTo>
                <a:lnTo>
                  <a:pt x="353" y="653"/>
                </a:lnTo>
                <a:lnTo>
                  <a:pt x="422" y="793"/>
                </a:lnTo>
                <a:lnTo>
                  <a:pt x="422" y="793"/>
                </a:lnTo>
                <a:lnTo>
                  <a:pt x="438" y="815"/>
                </a:lnTo>
                <a:lnTo>
                  <a:pt x="451" y="831"/>
                </a:lnTo>
                <a:lnTo>
                  <a:pt x="460" y="841"/>
                </a:lnTo>
                <a:lnTo>
                  <a:pt x="468" y="847"/>
                </a:lnTo>
                <a:lnTo>
                  <a:pt x="471" y="848"/>
                </a:lnTo>
                <a:lnTo>
                  <a:pt x="473" y="848"/>
                </a:lnTo>
                <a:lnTo>
                  <a:pt x="475" y="848"/>
                </a:lnTo>
                <a:lnTo>
                  <a:pt x="476" y="847"/>
                </a:lnTo>
                <a:lnTo>
                  <a:pt x="478" y="842"/>
                </a:lnTo>
                <a:lnTo>
                  <a:pt x="478" y="835"/>
                </a:lnTo>
                <a:lnTo>
                  <a:pt x="478" y="826"/>
                </a:lnTo>
                <a:lnTo>
                  <a:pt x="475" y="817"/>
                </a:lnTo>
                <a:lnTo>
                  <a:pt x="472" y="798"/>
                </a:lnTo>
                <a:lnTo>
                  <a:pt x="465" y="777"/>
                </a:lnTo>
                <a:lnTo>
                  <a:pt x="465" y="777"/>
                </a:lnTo>
                <a:lnTo>
                  <a:pt x="474" y="760"/>
                </a:lnTo>
                <a:lnTo>
                  <a:pt x="488" y="730"/>
                </a:lnTo>
                <a:lnTo>
                  <a:pt x="525" y="648"/>
                </a:lnTo>
                <a:lnTo>
                  <a:pt x="572" y="536"/>
                </a:lnTo>
                <a:lnTo>
                  <a:pt x="572" y="536"/>
                </a:lnTo>
                <a:lnTo>
                  <a:pt x="576" y="529"/>
                </a:lnTo>
                <a:lnTo>
                  <a:pt x="578" y="521"/>
                </a:lnTo>
                <a:lnTo>
                  <a:pt x="579" y="513"/>
                </a:lnTo>
                <a:lnTo>
                  <a:pt x="579" y="509"/>
                </a:lnTo>
                <a:lnTo>
                  <a:pt x="578" y="506"/>
                </a:lnTo>
                <a:lnTo>
                  <a:pt x="577" y="503"/>
                </a:lnTo>
                <a:lnTo>
                  <a:pt x="574" y="502"/>
                </a:lnTo>
                <a:lnTo>
                  <a:pt x="571" y="501"/>
                </a:lnTo>
                <a:lnTo>
                  <a:pt x="566" y="502"/>
                </a:lnTo>
                <a:lnTo>
                  <a:pt x="560" y="505"/>
                </a:lnTo>
                <a:lnTo>
                  <a:pt x="553" y="508"/>
                </a:lnTo>
                <a:lnTo>
                  <a:pt x="553" y="508"/>
                </a:lnTo>
                <a:close/>
              </a:path>
            </a:pathLst>
          </a:custGeom>
          <a:solidFill>
            <a:schemeClr val="tx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3" name="Freeform 10"/>
          <p:cNvSpPr>
            <a:spLocks noChangeAspect="1" noEditPoints="1"/>
          </p:cNvSpPr>
          <p:nvPr/>
        </p:nvSpPr>
        <p:spPr bwMode="auto">
          <a:xfrm>
            <a:off x="3239311" y="4312772"/>
            <a:ext cx="329797" cy="390177"/>
          </a:xfrm>
          <a:custGeom>
            <a:avLst/>
            <a:gdLst>
              <a:gd name="T0" fmla="*/ 679 w 934"/>
              <a:gd name="T1" fmla="*/ 914 h 1105"/>
              <a:gd name="T2" fmla="*/ 768 w 934"/>
              <a:gd name="T3" fmla="*/ 974 h 1105"/>
              <a:gd name="T4" fmla="*/ 789 w 934"/>
              <a:gd name="T5" fmla="*/ 868 h 1105"/>
              <a:gd name="T6" fmla="*/ 756 w 934"/>
              <a:gd name="T7" fmla="*/ 727 h 1105"/>
              <a:gd name="T8" fmla="*/ 811 w 934"/>
              <a:gd name="T9" fmla="*/ 785 h 1105"/>
              <a:gd name="T10" fmla="*/ 866 w 934"/>
              <a:gd name="T11" fmla="*/ 764 h 1105"/>
              <a:gd name="T12" fmla="*/ 881 w 934"/>
              <a:gd name="T13" fmla="*/ 819 h 1105"/>
              <a:gd name="T14" fmla="*/ 896 w 934"/>
              <a:gd name="T15" fmla="*/ 876 h 1105"/>
              <a:gd name="T16" fmla="*/ 934 w 934"/>
              <a:gd name="T17" fmla="*/ 918 h 1105"/>
              <a:gd name="T18" fmla="*/ 881 w 934"/>
              <a:gd name="T19" fmla="*/ 952 h 1105"/>
              <a:gd name="T20" fmla="*/ 887 w 934"/>
              <a:gd name="T21" fmla="*/ 1026 h 1105"/>
              <a:gd name="T22" fmla="*/ 853 w 934"/>
              <a:gd name="T23" fmla="*/ 1061 h 1105"/>
              <a:gd name="T24" fmla="*/ 775 w 934"/>
              <a:gd name="T25" fmla="*/ 1054 h 1105"/>
              <a:gd name="T26" fmla="*/ 764 w 934"/>
              <a:gd name="T27" fmla="*/ 1092 h 1105"/>
              <a:gd name="T28" fmla="*/ 713 w 934"/>
              <a:gd name="T29" fmla="*/ 1090 h 1105"/>
              <a:gd name="T30" fmla="*/ 667 w 934"/>
              <a:gd name="T31" fmla="*/ 1041 h 1105"/>
              <a:gd name="T32" fmla="*/ 616 w 934"/>
              <a:gd name="T33" fmla="*/ 1061 h 1105"/>
              <a:gd name="T34" fmla="*/ 598 w 934"/>
              <a:gd name="T35" fmla="*/ 1014 h 1105"/>
              <a:gd name="T36" fmla="*/ 590 w 934"/>
              <a:gd name="T37" fmla="*/ 950 h 1105"/>
              <a:gd name="T38" fmla="*/ 552 w 934"/>
              <a:gd name="T39" fmla="*/ 908 h 1105"/>
              <a:gd name="T40" fmla="*/ 598 w 934"/>
              <a:gd name="T41" fmla="*/ 874 h 1105"/>
              <a:gd name="T42" fmla="*/ 594 w 934"/>
              <a:gd name="T43" fmla="*/ 798 h 1105"/>
              <a:gd name="T44" fmla="*/ 633 w 934"/>
              <a:gd name="T45" fmla="*/ 766 h 1105"/>
              <a:gd name="T46" fmla="*/ 703 w 934"/>
              <a:gd name="T47" fmla="*/ 763 h 1105"/>
              <a:gd name="T48" fmla="*/ 401 w 934"/>
              <a:gd name="T49" fmla="*/ 254 h 1105"/>
              <a:gd name="T50" fmla="*/ 259 w 934"/>
              <a:gd name="T51" fmla="*/ 363 h 1105"/>
              <a:gd name="T52" fmla="*/ 327 w 934"/>
              <a:gd name="T53" fmla="*/ 532 h 1105"/>
              <a:gd name="T54" fmla="*/ 507 w 934"/>
              <a:gd name="T55" fmla="*/ 507 h 1105"/>
              <a:gd name="T56" fmla="*/ 531 w 934"/>
              <a:gd name="T57" fmla="*/ 327 h 1105"/>
              <a:gd name="T58" fmla="*/ 393 w 934"/>
              <a:gd name="T59" fmla="*/ 0 h 1105"/>
              <a:gd name="T60" fmla="*/ 469 w 934"/>
              <a:gd name="T61" fmla="*/ 53 h 1105"/>
              <a:gd name="T62" fmla="*/ 554 w 934"/>
              <a:gd name="T63" fmla="*/ 134 h 1105"/>
              <a:gd name="T64" fmla="*/ 645 w 934"/>
              <a:gd name="T65" fmla="*/ 96 h 1105"/>
              <a:gd name="T66" fmla="*/ 709 w 934"/>
              <a:gd name="T67" fmla="*/ 163 h 1105"/>
              <a:gd name="T68" fmla="*/ 669 w 934"/>
              <a:gd name="T69" fmla="*/ 250 h 1105"/>
              <a:gd name="T70" fmla="*/ 739 w 934"/>
              <a:gd name="T71" fmla="*/ 329 h 1105"/>
              <a:gd name="T72" fmla="*/ 804 w 934"/>
              <a:gd name="T73" fmla="*/ 392 h 1105"/>
              <a:gd name="T74" fmla="*/ 751 w 934"/>
              <a:gd name="T75" fmla="*/ 465 h 1105"/>
              <a:gd name="T76" fmla="*/ 669 w 934"/>
              <a:gd name="T77" fmla="*/ 552 h 1105"/>
              <a:gd name="T78" fmla="*/ 707 w 934"/>
              <a:gd name="T79" fmla="*/ 622 h 1105"/>
              <a:gd name="T80" fmla="*/ 662 w 934"/>
              <a:gd name="T81" fmla="*/ 706 h 1105"/>
              <a:gd name="T82" fmla="*/ 565 w 934"/>
              <a:gd name="T83" fmla="*/ 675 h 1105"/>
              <a:gd name="T84" fmla="*/ 484 w 934"/>
              <a:gd name="T85" fmla="*/ 702 h 1105"/>
              <a:gd name="T86" fmla="*/ 448 w 934"/>
              <a:gd name="T87" fmla="*/ 789 h 1105"/>
              <a:gd name="T88" fmla="*/ 361 w 934"/>
              <a:gd name="T89" fmla="*/ 787 h 1105"/>
              <a:gd name="T90" fmla="*/ 321 w 934"/>
              <a:gd name="T91" fmla="*/ 696 h 1105"/>
              <a:gd name="T92" fmla="*/ 238 w 934"/>
              <a:gd name="T93" fmla="*/ 679 h 1105"/>
              <a:gd name="T94" fmla="*/ 144 w 934"/>
              <a:gd name="T95" fmla="*/ 706 h 1105"/>
              <a:gd name="T96" fmla="*/ 102 w 934"/>
              <a:gd name="T97" fmla="*/ 630 h 1105"/>
              <a:gd name="T98" fmla="*/ 138 w 934"/>
              <a:gd name="T99" fmla="*/ 552 h 1105"/>
              <a:gd name="T100" fmla="*/ 59 w 934"/>
              <a:gd name="T101" fmla="*/ 467 h 1105"/>
              <a:gd name="T102" fmla="*/ 0 w 934"/>
              <a:gd name="T103" fmla="*/ 392 h 1105"/>
              <a:gd name="T104" fmla="*/ 78 w 934"/>
              <a:gd name="T105" fmla="*/ 327 h 1105"/>
              <a:gd name="T106" fmla="*/ 132 w 934"/>
              <a:gd name="T107" fmla="*/ 244 h 1105"/>
              <a:gd name="T108" fmla="*/ 96 w 934"/>
              <a:gd name="T109" fmla="*/ 155 h 1105"/>
              <a:gd name="T110" fmla="*/ 163 w 934"/>
              <a:gd name="T111" fmla="*/ 96 h 1105"/>
              <a:gd name="T112" fmla="*/ 251 w 934"/>
              <a:gd name="T113" fmla="*/ 136 h 1105"/>
              <a:gd name="T114" fmla="*/ 338 w 934"/>
              <a:gd name="T115" fmla="*/ 5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4" h="1105">
                <a:moveTo>
                  <a:pt x="743" y="850"/>
                </a:moveTo>
                <a:lnTo>
                  <a:pt x="719" y="855"/>
                </a:lnTo>
                <a:lnTo>
                  <a:pt x="698" y="868"/>
                </a:lnTo>
                <a:lnTo>
                  <a:pt x="685" y="889"/>
                </a:lnTo>
                <a:lnTo>
                  <a:pt x="679" y="914"/>
                </a:lnTo>
                <a:lnTo>
                  <a:pt x="685" y="938"/>
                </a:lnTo>
                <a:lnTo>
                  <a:pt x="698" y="959"/>
                </a:lnTo>
                <a:lnTo>
                  <a:pt x="719" y="974"/>
                </a:lnTo>
                <a:lnTo>
                  <a:pt x="743" y="980"/>
                </a:lnTo>
                <a:lnTo>
                  <a:pt x="768" y="974"/>
                </a:lnTo>
                <a:lnTo>
                  <a:pt x="789" y="959"/>
                </a:lnTo>
                <a:lnTo>
                  <a:pt x="804" y="938"/>
                </a:lnTo>
                <a:lnTo>
                  <a:pt x="809" y="914"/>
                </a:lnTo>
                <a:lnTo>
                  <a:pt x="804" y="889"/>
                </a:lnTo>
                <a:lnTo>
                  <a:pt x="789" y="868"/>
                </a:lnTo>
                <a:lnTo>
                  <a:pt x="768" y="855"/>
                </a:lnTo>
                <a:lnTo>
                  <a:pt x="743" y="850"/>
                </a:lnTo>
                <a:close/>
                <a:moveTo>
                  <a:pt x="734" y="723"/>
                </a:moveTo>
                <a:lnTo>
                  <a:pt x="743" y="723"/>
                </a:lnTo>
                <a:lnTo>
                  <a:pt x="756" y="727"/>
                </a:lnTo>
                <a:lnTo>
                  <a:pt x="766" y="736"/>
                </a:lnTo>
                <a:lnTo>
                  <a:pt x="771" y="749"/>
                </a:lnTo>
                <a:lnTo>
                  <a:pt x="775" y="761"/>
                </a:lnTo>
                <a:lnTo>
                  <a:pt x="777" y="770"/>
                </a:lnTo>
                <a:lnTo>
                  <a:pt x="811" y="785"/>
                </a:lnTo>
                <a:lnTo>
                  <a:pt x="819" y="780"/>
                </a:lnTo>
                <a:lnTo>
                  <a:pt x="828" y="774"/>
                </a:lnTo>
                <a:lnTo>
                  <a:pt x="841" y="768"/>
                </a:lnTo>
                <a:lnTo>
                  <a:pt x="855" y="764"/>
                </a:lnTo>
                <a:lnTo>
                  <a:pt x="866" y="764"/>
                </a:lnTo>
                <a:lnTo>
                  <a:pt x="875" y="768"/>
                </a:lnTo>
                <a:lnTo>
                  <a:pt x="883" y="778"/>
                </a:lnTo>
                <a:lnTo>
                  <a:pt x="889" y="789"/>
                </a:lnTo>
                <a:lnTo>
                  <a:pt x="887" y="804"/>
                </a:lnTo>
                <a:lnTo>
                  <a:pt x="881" y="819"/>
                </a:lnTo>
                <a:lnTo>
                  <a:pt x="874" y="831"/>
                </a:lnTo>
                <a:lnTo>
                  <a:pt x="866" y="840"/>
                </a:lnTo>
                <a:lnTo>
                  <a:pt x="881" y="872"/>
                </a:lnTo>
                <a:lnTo>
                  <a:pt x="887" y="874"/>
                </a:lnTo>
                <a:lnTo>
                  <a:pt x="896" y="876"/>
                </a:lnTo>
                <a:lnTo>
                  <a:pt x="910" y="880"/>
                </a:lnTo>
                <a:lnTo>
                  <a:pt x="921" y="887"/>
                </a:lnTo>
                <a:lnTo>
                  <a:pt x="930" y="895"/>
                </a:lnTo>
                <a:lnTo>
                  <a:pt x="934" y="908"/>
                </a:lnTo>
                <a:lnTo>
                  <a:pt x="934" y="918"/>
                </a:lnTo>
                <a:lnTo>
                  <a:pt x="930" y="927"/>
                </a:lnTo>
                <a:lnTo>
                  <a:pt x="919" y="937"/>
                </a:lnTo>
                <a:lnTo>
                  <a:pt x="904" y="944"/>
                </a:lnTo>
                <a:lnTo>
                  <a:pt x="891" y="948"/>
                </a:lnTo>
                <a:lnTo>
                  <a:pt x="881" y="952"/>
                </a:lnTo>
                <a:lnTo>
                  <a:pt x="866" y="984"/>
                </a:lnTo>
                <a:lnTo>
                  <a:pt x="870" y="990"/>
                </a:lnTo>
                <a:lnTo>
                  <a:pt x="875" y="999"/>
                </a:lnTo>
                <a:lnTo>
                  <a:pt x="881" y="1010"/>
                </a:lnTo>
                <a:lnTo>
                  <a:pt x="887" y="1026"/>
                </a:lnTo>
                <a:lnTo>
                  <a:pt x="887" y="1039"/>
                </a:lnTo>
                <a:lnTo>
                  <a:pt x="881" y="1050"/>
                </a:lnTo>
                <a:lnTo>
                  <a:pt x="872" y="1060"/>
                </a:lnTo>
                <a:lnTo>
                  <a:pt x="864" y="1063"/>
                </a:lnTo>
                <a:lnTo>
                  <a:pt x="853" y="1061"/>
                </a:lnTo>
                <a:lnTo>
                  <a:pt x="840" y="1058"/>
                </a:lnTo>
                <a:lnTo>
                  <a:pt x="828" y="1050"/>
                </a:lnTo>
                <a:lnTo>
                  <a:pt x="817" y="1044"/>
                </a:lnTo>
                <a:lnTo>
                  <a:pt x="811" y="1041"/>
                </a:lnTo>
                <a:lnTo>
                  <a:pt x="775" y="1054"/>
                </a:lnTo>
                <a:lnTo>
                  <a:pt x="777" y="1054"/>
                </a:lnTo>
                <a:lnTo>
                  <a:pt x="777" y="1058"/>
                </a:lnTo>
                <a:lnTo>
                  <a:pt x="775" y="1067"/>
                </a:lnTo>
                <a:lnTo>
                  <a:pt x="771" y="1080"/>
                </a:lnTo>
                <a:lnTo>
                  <a:pt x="764" y="1092"/>
                </a:lnTo>
                <a:lnTo>
                  <a:pt x="756" y="1101"/>
                </a:lnTo>
                <a:lnTo>
                  <a:pt x="743" y="1105"/>
                </a:lnTo>
                <a:lnTo>
                  <a:pt x="734" y="1105"/>
                </a:lnTo>
                <a:lnTo>
                  <a:pt x="722" y="1101"/>
                </a:lnTo>
                <a:lnTo>
                  <a:pt x="713" y="1090"/>
                </a:lnTo>
                <a:lnTo>
                  <a:pt x="707" y="1075"/>
                </a:lnTo>
                <a:lnTo>
                  <a:pt x="702" y="1061"/>
                </a:lnTo>
                <a:lnTo>
                  <a:pt x="700" y="1054"/>
                </a:lnTo>
                <a:lnTo>
                  <a:pt x="666" y="1039"/>
                </a:lnTo>
                <a:lnTo>
                  <a:pt x="667" y="1041"/>
                </a:lnTo>
                <a:lnTo>
                  <a:pt x="664" y="1043"/>
                </a:lnTo>
                <a:lnTo>
                  <a:pt x="654" y="1048"/>
                </a:lnTo>
                <a:lnTo>
                  <a:pt x="643" y="1056"/>
                </a:lnTo>
                <a:lnTo>
                  <a:pt x="630" y="1060"/>
                </a:lnTo>
                <a:lnTo>
                  <a:pt x="616" y="1061"/>
                </a:lnTo>
                <a:lnTo>
                  <a:pt x="605" y="1056"/>
                </a:lnTo>
                <a:lnTo>
                  <a:pt x="598" y="1048"/>
                </a:lnTo>
                <a:lnTo>
                  <a:pt x="592" y="1039"/>
                </a:lnTo>
                <a:lnTo>
                  <a:pt x="594" y="1027"/>
                </a:lnTo>
                <a:lnTo>
                  <a:pt x="598" y="1014"/>
                </a:lnTo>
                <a:lnTo>
                  <a:pt x="603" y="1001"/>
                </a:lnTo>
                <a:lnTo>
                  <a:pt x="607" y="991"/>
                </a:lnTo>
                <a:lnTo>
                  <a:pt x="613" y="984"/>
                </a:lnTo>
                <a:lnTo>
                  <a:pt x="598" y="952"/>
                </a:lnTo>
                <a:lnTo>
                  <a:pt x="590" y="950"/>
                </a:lnTo>
                <a:lnTo>
                  <a:pt x="579" y="944"/>
                </a:lnTo>
                <a:lnTo>
                  <a:pt x="567" y="937"/>
                </a:lnTo>
                <a:lnTo>
                  <a:pt x="556" y="929"/>
                </a:lnTo>
                <a:lnTo>
                  <a:pt x="552" y="918"/>
                </a:lnTo>
                <a:lnTo>
                  <a:pt x="552" y="908"/>
                </a:lnTo>
                <a:lnTo>
                  <a:pt x="556" y="895"/>
                </a:lnTo>
                <a:lnTo>
                  <a:pt x="565" y="885"/>
                </a:lnTo>
                <a:lnTo>
                  <a:pt x="579" y="880"/>
                </a:lnTo>
                <a:lnTo>
                  <a:pt x="590" y="876"/>
                </a:lnTo>
                <a:lnTo>
                  <a:pt x="598" y="874"/>
                </a:lnTo>
                <a:lnTo>
                  <a:pt x="611" y="840"/>
                </a:lnTo>
                <a:lnTo>
                  <a:pt x="609" y="834"/>
                </a:lnTo>
                <a:lnTo>
                  <a:pt x="603" y="825"/>
                </a:lnTo>
                <a:lnTo>
                  <a:pt x="598" y="812"/>
                </a:lnTo>
                <a:lnTo>
                  <a:pt x="594" y="798"/>
                </a:lnTo>
                <a:lnTo>
                  <a:pt x="594" y="787"/>
                </a:lnTo>
                <a:lnTo>
                  <a:pt x="599" y="778"/>
                </a:lnTo>
                <a:lnTo>
                  <a:pt x="607" y="770"/>
                </a:lnTo>
                <a:lnTo>
                  <a:pt x="620" y="764"/>
                </a:lnTo>
                <a:lnTo>
                  <a:pt x="633" y="766"/>
                </a:lnTo>
                <a:lnTo>
                  <a:pt x="647" y="772"/>
                </a:lnTo>
                <a:lnTo>
                  <a:pt x="658" y="780"/>
                </a:lnTo>
                <a:lnTo>
                  <a:pt x="667" y="785"/>
                </a:lnTo>
                <a:lnTo>
                  <a:pt x="700" y="770"/>
                </a:lnTo>
                <a:lnTo>
                  <a:pt x="703" y="763"/>
                </a:lnTo>
                <a:lnTo>
                  <a:pt x="707" y="749"/>
                </a:lnTo>
                <a:lnTo>
                  <a:pt x="715" y="736"/>
                </a:lnTo>
                <a:lnTo>
                  <a:pt x="722" y="727"/>
                </a:lnTo>
                <a:lnTo>
                  <a:pt x="734" y="723"/>
                </a:lnTo>
                <a:close/>
                <a:moveTo>
                  <a:pt x="401" y="254"/>
                </a:moveTo>
                <a:lnTo>
                  <a:pt x="361" y="259"/>
                </a:lnTo>
                <a:lnTo>
                  <a:pt x="327" y="274"/>
                </a:lnTo>
                <a:lnTo>
                  <a:pt x="297" y="297"/>
                </a:lnTo>
                <a:lnTo>
                  <a:pt x="274" y="327"/>
                </a:lnTo>
                <a:lnTo>
                  <a:pt x="259" y="363"/>
                </a:lnTo>
                <a:lnTo>
                  <a:pt x="253" y="403"/>
                </a:lnTo>
                <a:lnTo>
                  <a:pt x="259" y="443"/>
                </a:lnTo>
                <a:lnTo>
                  <a:pt x="274" y="477"/>
                </a:lnTo>
                <a:lnTo>
                  <a:pt x="297" y="507"/>
                </a:lnTo>
                <a:lnTo>
                  <a:pt x="327" y="532"/>
                </a:lnTo>
                <a:lnTo>
                  <a:pt x="361" y="547"/>
                </a:lnTo>
                <a:lnTo>
                  <a:pt x="401" y="552"/>
                </a:lnTo>
                <a:lnTo>
                  <a:pt x="441" y="547"/>
                </a:lnTo>
                <a:lnTo>
                  <a:pt x="477" y="532"/>
                </a:lnTo>
                <a:lnTo>
                  <a:pt x="507" y="507"/>
                </a:lnTo>
                <a:lnTo>
                  <a:pt x="531" y="477"/>
                </a:lnTo>
                <a:lnTo>
                  <a:pt x="546" y="443"/>
                </a:lnTo>
                <a:lnTo>
                  <a:pt x="552" y="403"/>
                </a:lnTo>
                <a:lnTo>
                  <a:pt x="546" y="363"/>
                </a:lnTo>
                <a:lnTo>
                  <a:pt x="531" y="327"/>
                </a:lnTo>
                <a:lnTo>
                  <a:pt x="507" y="297"/>
                </a:lnTo>
                <a:lnTo>
                  <a:pt x="477" y="274"/>
                </a:lnTo>
                <a:lnTo>
                  <a:pt x="441" y="259"/>
                </a:lnTo>
                <a:lnTo>
                  <a:pt x="401" y="254"/>
                </a:lnTo>
                <a:close/>
                <a:moveTo>
                  <a:pt x="393" y="0"/>
                </a:moveTo>
                <a:lnTo>
                  <a:pt x="414" y="0"/>
                </a:lnTo>
                <a:lnTo>
                  <a:pt x="433" y="4"/>
                </a:lnTo>
                <a:lnTo>
                  <a:pt x="448" y="17"/>
                </a:lnTo>
                <a:lnTo>
                  <a:pt x="459" y="34"/>
                </a:lnTo>
                <a:lnTo>
                  <a:pt x="469" y="53"/>
                </a:lnTo>
                <a:lnTo>
                  <a:pt x="477" y="74"/>
                </a:lnTo>
                <a:lnTo>
                  <a:pt x="482" y="93"/>
                </a:lnTo>
                <a:lnTo>
                  <a:pt x="484" y="106"/>
                </a:lnTo>
                <a:lnTo>
                  <a:pt x="520" y="119"/>
                </a:lnTo>
                <a:lnTo>
                  <a:pt x="554" y="134"/>
                </a:lnTo>
                <a:lnTo>
                  <a:pt x="565" y="129"/>
                </a:lnTo>
                <a:lnTo>
                  <a:pt x="582" y="119"/>
                </a:lnTo>
                <a:lnTo>
                  <a:pt x="603" y="110"/>
                </a:lnTo>
                <a:lnTo>
                  <a:pt x="624" y="102"/>
                </a:lnTo>
                <a:lnTo>
                  <a:pt x="645" y="96"/>
                </a:lnTo>
                <a:lnTo>
                  <a:pt x="664" y="98"/>
                </a:lnTo>
                <a:lnTo>
                  <a:pt x="679" y="106"/>
                </a:lnTo>
                <a:lnTo>
                  <a:pt x="698" y="125"/>
                </a:lnTo>
                <a:lnTo>
                  <a:pt x="707" y="142"/>
                </a:lnTo>
                <a:lnTo>
                  <a:pt x="709" y="163"/>
                </a:lnTo>
                <a:lnTo>
                  <a:pt x="705" y="184"/>
                </a:lnTo>
                <a:lnTo>
                  <a:pt x="698" y="204"/>
                </a:lnTo>
                <a:lnTo>
                  <a:pt x="688" y="223"/>
                </a:lnTo>
                <a:lnTo>
                  <a:pt x="677" y="238"/>
                </a:lnTo>
                <a:lnTo>
                  <a:pt x="669" y="250"/>
                </a:lnTo>
                <a:lnTo>
                  <a:pt x="686" y="284"/>
                </a:lnTo>
                <a:lnTo>
                  <a:pt x="700" y="320"/>
                </a:lnTo>
                <a:lnTo>
                  <a:pt x="707" y="322"/>
                </a:lnTo>
                <a:lnTo>
                  <a:pt x="722" y="325"/>
                </a:lnTo>
                <a:lnTo>
                  <a:pt x="739" y="329"/>
                </a:lnTo>
                <a:lnTo>
                  <a:pt x="756" y="337"/>
                </a:lnTo>
                <a:lnTo>
                  <a:pt x="775" y="346"/>
                </a:lnTo>
                <a:lnTo>
                  <a:pt x="790" y="359"/>
                </a:lnTo>
                <a:lnTo>
                  <a:pt x="800" y="373"/>
                </a:lnTo>
                <a:lnTo>
                  <a:pt x="804" y="392"/>
                </a:lnTo>
                <a:lnTo>
                  <a:pt x="804" y="411"/>
                </a:lnTo>
                <a:lnTo>
                  <a:pt x="800" y="428"/>
                </a:lnTo>
                <a:lnTo>
                  <a:pt x="787" y="443"/>
                </a:lnTo>
                <a:lnTo>
                  <a:pt x="770" y="454"/>
                </a:lnTo>
                <a:lnTo>
                  <a:pt x="751" y="465"/>
                </a:lnTo>
                <a:lnTo>
                  <a:pt x="730" y="473"/>
                </a:lnTo>
                <a:lnTo>
                  <a:pt x="713" y="479"/>
                </a:lnTo>
                <a:lnTo>
                  <a:pt x="700" y="482"/>
                </a:lnTo>
                <a:lnTo>
                  <a:pt x="686" y="518"/>
                </a:lnTo>
                <a:lnTo>
                  <a:pt x="669" y="552"/>
                </a:lnTo>
                <a:lnTo>
                  <a:pt x="673" y="558"/>
                </a:lnTo>
                <a:lnTo>
                  <a:pt x="681" y="570"/>
                </a:lnTo>
                <a:lnTo>
                  <a:pt x="690" y="585"/>
                </a:lnTo>
                <a:lnTo>
                  <a:pt x="700" y="604"/>
                </a:lnTo>
                <a:lnTo>
                  <a:pt x="707" y="622"/>
                </a:lnTo>
                <a:lnTo>
                  <a:pt x="709" y="641"/>
                </a:lnTo>
                <a:lnTo>
                  <a:pt x="707" y="660"/>
                </a:lnTo>
                <a:lnTo>
                  <a:pt x="696" y="677"/>
                </a:lnTo>
                <a:lnTo>
                  <a:pt x="677" y="698"/>
                </a:lnTo>
                <a:lnTo>
                  <a:pt x="662" y="706"/>
                </a:lnTo>
                <a:lnTo>
                  <a:pt x="643" y="708"/>
                </a:lnTo>
                <a:lnTo>
                  <a:pt x="622" y="702"/>
                </a:lnTo>
                <a:lnTo>
                  <a:pt x="601" y="694"/>
                </a:lnTo>
                <a:lnTo>
                  <a:pt x="581" y="685"/>
                </a:lnTo>
                <a:lnTo>
                  <a:pt x="565" y="675"/>
                </a:lnTo>
                <a:lnTo>
                  <a:pt x="554" y="668"/>
                </a:lnTo>
                <a:lnTo>
                  <a:pt x="518" y="685"/>
                </a:lnTo>
                <a:lnTo>
                  <a:pt x="480" y="698"/>
                </a:lnTo>
                <a:lnTo>
                  <a:pt x="484" y="698"/>
                </a:lnTo>
                <a:lnTo>
                  <a:pt x="484" y="702"/>
                </a:lnTo>
                <a:lnTo>
                  <a:pt x="482" y="715"/>
                </a:lnTo>
                <a:lnTo>
                  <a:pt x="478" y="732"/>
                </a:lnTo>
                <a:lnTo>
                  <a:pt x="471" y="751"/>
                </a:lnTo>
                <a:lnTo>
                  <a:pt x="461" y="772"/>
                </a:lnTo>
                <a:lnTo>
                  <a:pt x="448" y="789"/>
                </a:lnTo>
                <a:lnTo>
                  <a:pt x="433" y="800"/>
                </a:lnTo>
                <a:lnTo>
                  <a:pt x="414" y="806"/>
                </a:lnTo>
                <a:lnTo>
                  <a:pt x="393" y="806"/>
                </a:lnTo>
                <a:lnTo>
                  <a:pt x="376" y="800"/>
                </a:lnTo>
                <a:lnTo>
                  <a:pt x="361" y="787"/>
                </a:lnTo>
                <a:lnTo>
                  <a:pt x="348" y="768"/>
                </a:lnTo>
                <a:lnTo>
                  <a:pt x="338" y="747"/>
                </a:lnTo>
                <a:lnTo>
                  <a:pt x="331" y="727"/>
                </a:lnTo>
                <a:lnTo>
                  <a:pt x="325" y="708"/>
                </a:lnTo>
                <a:lnTo>
                  <a:pt x="321" y="696"/>
                </a:lnTo>
                <a:lnTo>
                  <a:pt x="284" y="683"/>
                </a:lnTo>
                <a:lnTo>
                  <a:pt x="250" y="666"/>
                </a:lnTo>
                <a:lnTo>
                  <a:pt x="253" y="670"/>
                </a:lnTo>
                <a:lnTo>
                  <a:pt x="250" y="672"/>
                </a:lnTo>
                <a:lnTo>
                  <a:pt x="238" y="679"/>
                </a:lnTo>
                <a:lnTo>
                  <a:pt x="223" y="689"/>
                </a:lnTo>
                <a:lnTo>
                  <a:pt x="204" y="698"/>
                </a:lnTo>
                <a:lnTo>
                  <a:pt x="185" y="704"/>
                </a:lnTo>
                <a:lnTo>
                  <a:pt x="165" y="708"/>
                </a:lnTo>
                <a:lnTo>
                  <a:pt x="144" y="706"/>
                </a:lnTo>
                <a:lnTo>
                  <a:pt x="127" y="694"/>
                </a:lnTo>
                <a:lnTo>
                  <a:pt x="110" y="681"/>
                </a:lnTo>
                <a:lnTo>
                  <a:pt x="100" y="666"/>
                </a:lnTo>
                <a:lnTo>
                  <a:pt x="98" y="649"/>
                </a:lnTo>
                <a:lnTo>
                  <a:pt x="102" y="630"/>
                </a:lnTo>
                <a:lnTo>
                  <a:pt x="108" y="611"/>
                </a:lnTo>
                <a:lnTo>
                  <a:pt x="115" y="592"/>
                </a:lnTo>
                <a:lnTo>
                  <a:pt x="125" y="575"/>
                </a:lnTo>
                <a:lnTo>
                  <a:pt x="132" y="562"/>
                </a:lnTo>
                <a:lnTo>
                  <a:pt x="138" y="552"/>
                </a:lnTo>
                <a:lnTo>
                  <a:pt x="121" y="518"/>
                </a:lnTo>
                <a:lnTo>
                  <a:pt x="110" y="484"/>
                </a:lnTo>
                <a:lnTo>
                  <a:pt x="98" y="481"/>
                </a:lnTo>
                <a:lnTo>
                  <a:pt x="79" y="475"/>
                </a:lnTo>
                <a:lnTo>
                  <a:pt x="59" y="467"/>
                </a:lnTo>
                <a:lnTo>
                  <a:pt x="38" y="458"/>
                </a:lnTo>
                <a:lnTo>
                  <a:pt x="19" y="445"/>
                </a:lnTo>
                <a:lnTo>
                  <a:pt x="6" y="429"/>
                </a:lnTo>
                <a:lnTo>
                  <a:pt x="0" y="411"/>
                </a:lnTo>
                <a:lnTo>
                  <a:pt x="0" y="392"/>
                </a:lnTo>
                <a:lnTo>
                  <a:pt x="6" y="373"/>
                </a:lnTo>
                <a:lnTo>
                  <a:pt x="19" y="356"/>
                </a:lnTo>
                <a:lnTo>
                  <a:pt x="36" y="344"/>
                </a:lnTo>
                <a:lnTo>
                  <a:pt x="57" y="335"/>
                </a:lnTo>
                <a:lnTo>
                  <a:pt x="78" y="327"/>
                </a:lnTo>
                <a:lnTo>
                  <a:pt x="96" y="324"/>
                </a:lnTo>
                <a:lnTo>
                  <a:pt x="110" y="322"/>
                </a:lnTo>
                <a:lnTo>
                  <a:pt x="121" y="286"/>
                </a:lnTo>
                <a:lnTo>
                  <a:pt x="136" y="252"/>
                </a:lnTo>
                <a:lnTo>
                  <a:pt x="132" y="244"/>
                </a:lnTo>
                <a:lnTo>
                  <a:pt x="123" y="231"/>
                </a:lnTo>
                <a:lnTo>
                  <a:pt x="115" y="214"/>
                </a:lnTo>
                <a:lnTo>
                  <a:pt x="106" y="195"/>
                </a:lnTo>
                <a:lnTo>
                  <a:pt x="100" y="174"/>
                </a:lnTo>
                <a:lnTo>
                  <a:pt x="96" y="155"/>
                </a:lnTo>
                <a:lnTo>
                  <a:pt x="98" y="138"/>
                </a:lnTo>
                <a:lnTo>
                  <a:pt x="108" y="125"/>
                </a:lnTo>
                <a:lnTo>
                  <a:pt x="127" y="108"/>
                </a:lnTo>
                <a:lnTo>
                  <a:pt x="144" y="98"/>
                </a:lnTo>
                <a:lnTo>
                  <a:pt x="163" y="96"/>
                </a:lnTo>
                <a:lnTo>
                  <a:pt x="185" y="100"/>
                </a:lnTo>
                <a:lnTo>
                  <a:pt x="206" y="108"/>
                </a:lnTo>
                <a:lnTo>
                  <a:pt x="225" y="119"/>
                </a:lnTo>
                <a:lnTo>
                  <a:pt x="242" y="129"/>
                </a:lnTo>
                <a:lnTo>
                  <a:pt x="251" y="136"/>
                </a:lnTo>
                <a:lnTo>
                  <a:pt x="286" y="119"/>
                </a:lnTo>
                <a:lnTo>
                  <a:pt x="321" y="106"/>
                </a:lnTo>
                <a:lnTo>
                  <a:pt x="325" y="95"/>
                </a:lnTo>
                <a:lnTo>
                  <a:pt x="331" y="76"/>
                </a:lnTo>
                <a:lnTo>
                  <a:pt x="338" y="55"/>
                </a:lnTo>
                <a:lnTo>
                  <a:pt x="350" y="34"/>
                </a:lnTo>
                <a:lnTo>
                  <a:pt x="361" y="17"/>
                </a:lnTo>
                <a:lnTo>
                  <a:pt x="376" y="4"/>
                </a:lnTo>
                <a:lnTo>
                  <a:pt x="393" y="0"/>
                </a:lnTo>
                <a:close/>
              </a:path>
            </a:pathLst>
          </a:custGeom>
          <a:solidFill>
            <a:schemeClr val="tx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4" name="Freeform 5"/>
          <p:cNvSpPr>
            <a:spLocks noChangeAspect="1" noEditPoints="1"/>
          </p:cNvSpPr>
          <p:nvPr/>
        </p:nvSpPr>
        <p:spPr bwMode="auto">
          <a:xfrm>
            <a:off x="3186449" y="2152771"/>
            <a:ext cx="433483" cy="434362"/>
          </a:xfrm>
          <a:custGeom>
            <a:avLst/>
            <a:gdLst>
              <a:gd name="T0" fmla="*/ 0 w 1479"/>
              <a:gd name="T1" fmla="*/ 614 h 1484"/>
              <a:gd name="T2" fmla="*/ 1047 w 1479"/>
              <a:gd name="T3" fmla="*/ 358 h 1484"/>
              <a:gd name="T4" fmla="*/ 372 w 1479"/>
              <a:gd name="T5" fmla="*/ 1113 h 1484"/>
              <a:gd name="T6" fmla="*/ 306 w 1479"/>
              <a:gd name="T7" fmla="*/ 783 h 1484"/>
              <a:gd name="T8" fmla="*/ 254 w 1479"/>
              <a:gd name="T9" fmla="*/ 739 h 1484"/>
              <a:gd name="T10" fmla="*/ 52 w 1479"/>
              <a:gd name="T11" fmla="*/ 868 h 1484"/>
              <a:gd name="T12" fmla="*/ 83 w 1479"/>
              <a:gd name="T13" fmla="*/ 921 h 1484"/>
              <a:gd name="T14" fmla="*/ 278 w 1479"/>
              <a:gd name="T15" fmla="*/ 1162 h 1484"/>
              <a:gd name="T16" fmla="*/ 239 w 1479"/>
              <a:gd name="T17" fmla="*/ 1305 h 1484"/>
              <a:gd name="T18" fmla="*/ 334 w 1479"/>
              <a:gd name="T19" fmla="*/ 1422 h 1484"/>
              <a:gd name="T20" fmla="*/ 474 w 1479"/>
              <a:gd name="T21" fmla="*/ 1415 h 1484"/>
              <a:gd name="T22" fmla="*/ 559 w 1479"/>
              <a:gd name="T23" fmla="*/ 1289 h 1484"/>
              <a:gd name="T24" fmla="*/ 512 w 1479"/>
              <a:gd name="T25" fmla="*/ 1158 h 1484"/>
              <a:gd name="T26" fmla="*/ 399 w 1479"/>
              <a:gd name="T27" fmla="*/ 1349 h 1484"/>
              <a:gd name="T28" fmla="*/ 330 w 1479"/>
              <a:gd name="T29" fmla="*/ 1299 h 1484"/>
              <a:gd name="T30" fmla="*/ 348 w 1479"/>
              <a:gd name="T31" fmla="*/ 1226 h 1484"/>
              <a:gd name="T32" fmla="*/ 421 w 1479"/>
              <a:gd name="T33" fmla="*/ 1208 h 1484"/>
              <a:gd name="T34" fmla="*/ 472 w 1479"/>
              <a:gd name="T35" fmla="*/ 1277 h 1484"/>
              <a:gd name="T36" fmla="*/ 414 w 1479"/>
              <a:gd name="T37" fmla="*/ 1348 h 1484"/>
              <a:gd name="T38" fmla="*/ 1382 w 1479"/>
              <a:gd name="T39" fmla="*/ 790 h 1484"/>
              <a:gd name="T40" fmla="*/ 1318 w 1479"/>
              <a:gd name="T41" fmla="*/ 936 h 1484"/>
              <a:gd name="T42" fmla="*/ 1154 w 1479"/>
              <a:gd name="T43" fmla="*/ 1020 h 1484"/>
              <a:gd name="T44" fmla="*/ 1018 w 1479"/>
              <a:gd name="T45" fmla="*/ 1073 h 1484"/>
              <a:gd name="T46" fmla="*/ 981 w 1479"/>
              <a:gd name="T47" fmla="*/ 1219 h 1484"/>
              <a:gd name="T48" fmla="*/ 1070 w 1479"/>
              <a:gd name="T49" fmla="*/ 1327 h 1484"/>
              <a:gd name="T50" fmla="*/ 1208 w 1479"/>
              <a:gd name="T51" fmla="*/ 1327 h 1484"/>
              <a:gd name="T52" fmla="*/ 1298 w 1479"/>
              <a:gd name="T53" fmla="*/ 1205 h 1484"/>
              <a:gd name="T54" fmla="*/ 1273 w 1479"/>
              <a:gd name="T55" fmla="*/ 1089 h 1484"/>
              <a:gd name="T56" fmla="*/ 1430 w 1479"/>
              <a:gd name="T57" fmla="*/ 909 h 1484"/>
              <a:gd name="T58" fmla="*/ 1166 w 1479"/>
              <a:gd name="T59" fmla="*/ 1251 h 1484"/>
              <a:gd name="T60" fmla="*/ 1077 w 1479"/>
              <a:gd name="T61" fmla="*/ 1229 h 1484"/>
              <a:gd name="T62" fmla="*/ 1073 w 1479"/>
              <a:gd name="T63" fmla="*/ 1147 h 1484"/>
              <a:gd name="T64" fmla="*/ 1132 w 1479"/>
              <a:gd name="T65" fmla="*/ 1113 h 1484"/>
              <a:gd name="T66" fmla="*/ 1203 w 1479"/>
              <a:gd name="T67" fmla="*/ 1160 h 1484"/>
              <a:gd name="T68" fmla="*/ 1173 w 1479"/>
              <a:gd name="T69" fmla="*/ 1247 h 1484"/>
              <a:gd name="T70" fmla="*/ 869 w 1479"/>
              <a:gd name="T71" fmla="*/ 1066 h 1484"/>
              <a:gd name="T72" fmla="*/ 880 w 1479"/>
              <a:gd name="T73" fmla="*/ 746 h 1484"/>
              <a:gd name="T74" fmla="*/ 812 w 1479"/>
              <a:gd name="T75" fmla="*/ 505 h 1484"/>
              <a:gd name="T76" fmla="*/ 590 w 1479"/>
              <a:gd name="T77" fmla="*/ 227 h 1484"/>
              <a:gd name="T78" fmla="*/ 432 w 1479"/>
              <a:gd name="T79" fmla="*/ 116 h 1484"/>
              <a:gd name="T80" fmla="*/ 377 w 1479"/>
              <a:gd name="T81" fmla="*/ 365 h 1484"/>
              <a:gd name="T82" fmla="*/ 432 w 1479"/>
              <a:gd name="T83" fmla="*/ 233 h 1484"/>
              <a:gd name="T84" fmla="*/ 629 w 1479"/>
              <a:gd name="T85" fmla="*/ 380 h 1484"/>
              <a:gd name="T86" fmla="*/ 749 w 1479"/>
              <a:gd name="T87" fmla="*/ 585 h 1484"/>
              <a:gd name="T88" fmla="*/ 792 w 1479"/>
              <a:gd name="T89" fmla="*/ 960 h 1484"/>
              <a:gd name="T90" fmla="*/ 710 w 1479"/>
              <a:gd name="T91" fmla="*/ 1172 h 1484"/>
              <a:gd name="T92" fmla="*/ 614 w 1479"/>
              <a:gd name="T93" fmla="*/ 1283 h 1484"/>
              <a:gd name="T94" fmla="*/ 650 w 1479"/>
              <a:gd name="T95" fmla="*/ 1429 h 1484"/>
              <a:gd name="T96" fmla="*/ 779 w 1479"/>
              <a:gd name="T97" fmla="*/ 1484 h 1484"/>
              <a:gd name="T98" fmla="*/ 901 w 1479"/>
              <a:gd name="T99" fmla="*/ 1419 h 1484"/>
              <a:gd name="T100" fmla="*/ 925 w 1479"/>
              <a:gd name="T101" fmla="*/ 1268 h 1484"/>
              <a:gd name="T102" fmla="*/ 823 w 1479"/>
              <a:gd name="T103" fmla="*/ 1376 h 1484"/>
              <a:gd name="T104" fmla="*/ 733 w 1479"/>
              <a:gd name="T105" fmla="*/ 1388 h 1484"/>
              <a:gd name="T106" fmla="*/ 700 w 1479"/>
              <a:gd name="T107" fmla="*/ 1309 h 1484"/>
              <a:gd name="T108" fmla="*/ 746 w 1479"/>
              <a:gd name="T109" fmla="*/ 1258 h 1484"/>
              <a:gd name="T110" fmla="*/ 824 w 1479"/>
              <a:gd name="T111" fmla="*/ 1278 h 1484"/>
              <a:gd name="T112" fmla="*/ 829 w 1479"/>
              <a:gd name="T113" fmla="*/ 1370 h 1484"/>
              <a:gd name="T114" fmla="*/ 451 w 1479"/>
              <a:gd name="T115" fmla="*/ 69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79" h="1484">
                <a:moveTo>
                  <a:pt x="163" y="648"/>
                </a:moveTo>
                <a:lnTo>
                  <a:pt x="197" y="614"/>
                </a:lnTo>
                <a:lnTo>
                  <a:pt x="131" y="548"/>
                </a:lnTo>
                <a:lnTo>
                  <a:pt x="197" y="482"/>
                </a:lnTo>
                <a:lnTo>
                  <a:pt x="165" y="451"/>
                </a:lnTo>
                <a:lnTo>
                  <a:pt x="100" y="517"/>
                </a:lnTo>
                <a:lnTo>
                  <a:pt x="35" y="452"/>
                </a:lnTo>
                <a:lnTo>
                  <a:pt x="1" y="483"/>
                </a:lnTo>
                <a:lnTo>
                  <a:pt x="66" y="548"/>
                </a:lnTo>
                <a:lnTo>
                  <a:pt x="0" y="614"/>
                </a:lnTo>
                <a:lnTo>
                  <a:pt x="32" y="647"/>
                </a:lnTo>
                <a:lnTo>
                  <a:pt x="97" y="582"/>
                </a:lnTo>
                <a:lnTo>
                  <a:pt x="163" y="648"/>
                </a:lnTo>
                <a:close/>
                <a:moveTo>
                  <a:pt x="914" y="554"/>
                </a:moveTo>
                <a:lnTo>
                  <a:pt x="978" y="489"/>
                </a:lnTo>
                <a:lnTo>
                  <a:pt x="1044" y="555"/>
                </a:lnTo>
                <a:lnTo>
                  <a:pt x="1078" y="522"/>
                </a:lnTo>
                <a:lnTo>
                  <a:pt x="1013" y="455"/>
                </a:lnTo>
                <a:lnTo>
                  <a:pt x="1078" y="389"/>
                </a:lnTo>
                <a:lnTo>
                  <a:pt x="1047" y="358"/>
                </a:lnTo>
                <a:lnTo>
                  <a:pt x="981" y="424"/>
                </a:lnTo>
                <a:lnTo>
                  <a:pt x="917" y="359"/>
                </a:lnTo>
                <a:lnTo>
                  <a:pt x="882" y="391"/>
                </a:lnTo>
                <a:lnTo>
                  <a:pt x="947" y="455"/>
                </a:lnTo>
                <a:lnTo>
                  <a:pt x="881" y="522"/>
                </a:lnTo>
                <a:lnTo>
                  <a:pt x="914" y="554"/>
                </a:lnTo>
                <a:close/>
                <a:moveTo>
                  <a:pt x="398" y="1110"/>
                </a:moveTo>
                <a:lnTo>
                  <a:pt x="398" y="1110"/>
                </a:lnTo>
                <a:lnTo>
                  <a:pt x="384" y="1111"/>
                </a:lnTo>
                <a:lnTo>
                  <a:pt x="372" y="1113"/>
                </a:lnTo>
                <a:lnTo>
                  <a:pt x="242" y="847"/>
                </a:lnTo>
                <a:lnTo>
                  <a:pt x="285" y="823"/>
                </a:lnTo>
                <a:lnTo>
                  <a:pt x="285" y="823"/>
                </a:lnTo>
                <a:lnTo>
                  <a:pt x="290" y="819"/>
                </a:lnTo>
                <a:lnTo>
                  <a:pt x="296" y="815"/>
                </a:lnTo>
                <a:lnTo>
                  <a:pt x="300" y="808"/>
                </a:lnTo>
                <a:lnTo>
                  <a:pt x="305" y="800"/>
                </a:lnTo>
                <a:lnTo>
                  <a:pt x="306" y="795"/>
                </a:lnTo>
                <a:lnTo>
                  <a:pt x="307" y="789"/>
                </a:lnTo>
                <a:lnTo>
                  <a:pt x="306" y="783"/>
                </a:lnTo>
                <a:lnTo>
                  <a:pt x="305" y="777"/>
                </a:lnTo>
                <a:lnTo>
                  <a:pt x="303" y="770"/>
                </a:lnTo>
                <a:lnTo>
                  <a:pt x="299" y="763"/>
                </a:lnTo>
                <a:lnTo>
                  <a:pt x="299" y="763"/>
                </a:lnTo>
                <a:lnTo>
                  <a:pt x="293" y="756"/>
                </a:lnTo>
                <a:lnTo>
                  <a:pt x="287" y="749"/>
                </a:lnTo>
                <a:lnTo>
                  <a:pt x="279" y="744"/>
                </a:lnTo>
                <a:lnTo>
                  <a:pt x="271" y="742"/>
                </a:lnTo>
                <a:lnTo>
                  <a:pt x="262" y="739"/>
                </a:lnTo>
                <a:lnTo>
                  <a:pt x="254" y="739"/>
                </a:lnTo>
                <a:lnTo>
                  <a:pt x="245" y="742"/>
                </a:lnTo>
                <a:lnTo>
                  <a:pt x="235" y="746"/>
                </a:lnTo>
                <a:lnTo>
                  <a:pt x="235" y="746"/>
                </a:lnTo>
                <a:lnTo>
                  <a:pt x="75" y="837"/>
                </a:lnTo>
                <a:lnTo>
                  <a:pt x="75" y="837"/>
                </a:lnTo>
                <a:lnTo>
                  <a:pt x="70" y="841"/>
                </a:lnTo>
                <a:lnTo>
                  <a:pt x="64" y="846"/>
                </a:lnTo>
                <a:lnTo>
                  <a:pt x="58" y="854"/>
                </a:lnTo>
                <a:lnTo>
                  <a:pt x="54" y="863"/>
                </a:lnTo>
                <a:lnTo>
                  <a:pt x="52" y="868"/>
                </a:lnTo>
                <a:lnTo>
                  <a:pt x="51" y="874"/>
                </a:lnTo>
                <a:lnTo>
                  <a:pt x="51" y="880"/>
                </a:lnTo>
                <a:lnTo>
                  <a:pt x="52" y="887"/>
                </a:lnTo>
                <a:lnTo>
                  <a:pt x="54" y="894"/>
                </a:lnTo>
                <a:lnTo>
                  <a:pt x="58" y="901"/>
                </a:lnTo>
                <a:lnTo>
                  <a:pt x="58" y="901"/>
                </a:lnTo>
                <a:lnTo>
                  <a:pt x="63" y="905"/>
                </a:lnTo>
                <a:lnTo>
                  <a:pt x="67" y="911"/>
                </a:lnTo>
                <a:lnTo>
                  <a:pt x="74" y="917"/>
                </a:lnTo>
                <a:lnTo>
                  <a:pt x="83" y="921"/>
                </a:lnTo>
                <a:lnTo>
                  <a:pt x="88" y="923"/>
                </a:lnTo>
                <a:lnTo>
                  <a:pt x="94" y="923"/>
                </a:lnTo>
                <a:lnTo>
                  <a:pt x="100" y="923"/>
                </a:lnTo>
                <a:lnTo>
                  <a:pt x="107" y="921"/>
                </a:lnTo>
                <a:lnTo>
                  <a:pt x="114" y="919"/>
                </a:lnTo>
                <a:lnTo>
                  <a:pt x="121" y="916"/>
                </a:lnTo>
                <a:lnTo>
                  <a:pt x="161" y="892"/>
                </a:lnTo>
                <a:lnTo>
                  <a:pt x="291" y="1150"/>
                </a:lnTo>
                <a:lnTo>
                  <a:pt x="291" y="1150"/>
                </a:lnTo>
                <a:lnTo>
                  <a:pt x="278" y="1162"/>
                </a:lnTo>
                <a:lnTo>
                  <a:pt x="268" y="1175"/>
                </a:lnTo>
                <a:lnTo>
                  <a:pt x="258" y="1189"/>
                </a:lnTo>
                <a:lnTo>
                  <a:pt x="250" y="1204"/>
                </a:lnTo>
                <a:lnTo>
                  <a:pt x="243" y="1220"/>
                </a:lnTo>
                <a:lnTo>
                  <a:pt x="239" y="1237"/>
                </a:lnTo>
                <a:lnTo>
                  <a:pt x="236" y="1254"/>
                </a:lnTo>
                <a:lnTo>
                  <a:pt x="235" y="1273"/>
                </a:lnTo>
                <a:lnTo>
                  <a:pt x="235" y="1273"/>
                </a:lnTo>
                <a:lnTo>
                  <a:pt x="236" y="1289"/>
                </a:lnTo>
                <a:lnTo>
                  <a:pt x="239" y="1305"/>
                </a:lnTo>
                <a:lnTo>
                  <a:pt x="242" y="1320"/>
                </a:lnTo>
                <a:lnTo>
                  <a:pt x="248" y="1335"/>
                </a:lnTo>
                <a:lnTo>
                  <a:pt x="255" y="1349"/>
                </a:lnTo>
                <a:lnTo>
                  <a:pt x="263" y="1363"/>
                </a:lnTo>
                <a:lnTo>
                  <a:pt x="272" y="1376"/>
                </a:lnTo>
                <a:lnTo>
                  <a:pt x="283" y="1387"/>
                </a:lnTo>
                <a:lnTo>
                  <a:pt x="294" y="1398"/>
                </a:lnTo>
                <a:lnTo>
                  <a:pt x="307" y="1407"/>
                </a:lnTo>
                <a:lnTo>
                  <a:pt x="320" y="1415"/>
                </a:lnTo>
                <a:lnTo>
                  <a:pt x="334" y="1422"/>
                </a:lnTo>
                <a:lnTo>
                  <a:pt x="349" y="1427"/>
                </a:lnTo>
                <a:lnTo>
                  <a:pt x="365" y="1431"/>
                </a:lnTo>
                <a:lnTo>
                  <a:pt x="380" y="1434"/>
                </a:lnTo>
                <a:lnTo>
                  <a:pt x="398" y="1435"/>
                </a:lnTo>
                <a:lnTo>
                  <a:pt x="398" y="1435"/>
                </a:lnTo>
                <a:lnTo>
                  <a:pt x="414" y="1434"/>
                </a:lnTo>
                <a:lnTo>
                  <a:pt x="430" y="1431"/>
                </a:lnTo>
                <a:lnTo>
                  <a:pt x="445" y="1427"/>
                </a:lnTo>
                <a:lnTo>
                  <a:pt x="460" y="1422"/>
                </a:lnTo>
                <a:lnTo>
                  <a:pt x="474" y="1415"/>
                </a:lnTo>
                <a:lnTo>
                  <a:pt x="488" y="1407"/>
                </a:lnTo>
                <a:lnTo>
                  <a:pt x="501" y="1398"/>
                </a:lnTo>
                <a:lnTo>
                  <a:pt x="512" y="1387"/>
                </a:lnTo>
                <a:lnTo>
                  <a:pt x="523" y="1376"/>
                </a:lnTo>
                <a:lnTo>
                  <a:pt x="532" y="1363"/>
                </a:lnTo>
                <a:lnTo>
                  <a:pt x="540" y="1349"/>
                </a:lnTo>
                <a:lnTo>
                  <a:pt x="546" y="1335"/>
                </a:lnTo>
                <a:lnTo>
                  <a:pt x="552" y="1320"/>
                </a:lnTo>
                <a:lnTo>
                  <a:pt x="556" y="1305"/>
                </a:lnTo>
                <a:lnTo>
                  <a:pt x="559" y="1289"/>
                </a:lnTo>
                <a:lnTo>
                  <a:pt x="559" y="1273"/>
                </a:lnTo>
                <a:lnTo>
                  <a:pt x="559" y="1273"/>
                </a:lnTo>
                <a:lnTo>
                  <a:pt x="559" y="1256"/>
                </a:lnTo>
                <a:lnTo>
                  <a:pt x="556" y="1240"/>
                </a:lnTo>
                <a:lnTo>
                  <a:pt x="552" y="1224"/>
                </a:lnTo>
                <a:lnTo>
                  <a:pt x="546" y="1209"/>
                </a:lnTo>
                <a:lnTo>
                  <a:pt x="540" y="1195"/>
                </a:lnTo>
                <a:lnTo>
                  <a:pt x="532" y="1182"/>
                </a:lnTo>
                <a:lnTo>
                  <a:pt x="523" y="1169"/>
                </a:lnTo>
                <a:lnTo>
                  <a:pt x="512" y="1158"/>
                </a:lnTo>
                <a:lnTo>
                  <a:pt x="501" y="1147"/>
                </a:lnTo>
                <a:lnTo>
                  <a:pt x="488" y="1138"/>
                </a:lnTo>
                <a:lnTo>
                  <a:pt x="474" y="1130"/>
                </a:lnTo>
                <a:lnTo>
                  <a:pt x="460" y="1123"/>
                </a:lnTo>
                <a:lnTo>
                  <a:pt x="445" y="1117"/>
                </a:lnTo>
                <a:lnTo>
                  <a:pt x="430" y="1114"/>
                </a:lnTo>
                <a:lnTo>
                  <a:pt x="414" y="1111"/>
                </a:lnTo>
                <a:lnTo>
                  <a:pt x="398" y="1110"/>
                </a:lnTo>
                <a:lnTo>
                  <a:pt x="398" y="1110"/>
                </a:lnTo>
                <a:close/>
                <a:moveTo>
                  <a:pt x="399" y="1349"/>
                </a:moveTo>
                <a:lnTo>
                  <a:pt x="399" y="1349"/>
                </a:lnTo>
                <a:lnTo>
                  <a:pt x="392" y="1349"/>
                </a:lnTo>
                <a:lnTo>
                  <a:pt x="385" y="1348"/>
                </a:lnTo>
                <a:lnTo>
                  <a:pt x="378" y="1347"/>
                </a:lnTo>
                <a:lnTo>
                  <a:pt x="371" y="1344"/>
                </a:lnTo>
                <a:lnTo>
                  <a:pt x="358" y="1338"/>
                </a:lnTo>
                <a:lnTo>
                  <a:pt x="348" y="1328"/>
                </a:lnTo>
                <a:lnTo>
                  <a:pt x="338" y="1318"/>
                </a:lnTo>
                <a:lnTo>
                  <a:pt x="333" y="1305"/>
                </a:lnTo>
                <a:lnTo>
                  <a:pt x="330" y="1299"/>
                </a:lnTo>
                <a:lnTo>
                  <a:pt x="328" y="1292"/>
                </a:lnTo>
                <a:lnTo>
                  <a:pt x="327" y="1284"/>
                </a:lnTo>
                <a:lnTo>
                  <a:pt x="327" y="1277"/>
                </a:lnTo>
                <a:lnTo>
                  <a:pt x="327" y="1277"/>
                </a:lnTo>
                <a:lnTo>
                  <a:pt x="327" y="1270"/>
                </a:lnTo>
                <a:lnTo>
                  <a:pt x="328" y="1262"/>
                </a:lnTo>
                <a:lnTo>
                  <a:pt x="330" y="1255"/>
                </a:lnTo>
                <a:lnTo>
                  <a:pt x="333" y="1249"/>
                </a:lnTo>
                <a:lnTo>
                  <a:pt x="338" y="1237"/>
                </a:lnTo>
                <a:lnTo>
                  <a:pt x="348" y="1226"/>
                </a:lnTo>
                <a:lnTo>
                  <a:pt x="358" y="1217"/>
                </a:lnTo>
                <a:lnTo>
                  <a:pt x="371" y="1210"/>
                </a:lnTo>
                <a:lnTo>
                  <a:pt x="378" y="1208"/>
                </a:lnTo>
                <a:lnTo>
                  <a:pt x="385" y="1207"/>
                </a:lnTo>
                <a:lnTo>
                  <a:pt x="392" y="1205"/>
                </a:lnTo>
                <a:lnTo>
                  <a:pt x="399" y="1204"/>
                </a:lnTo>
                <a:lnTo>
                  <a:pt x="399" y="1204"/>
                </a:lnTo>
                <a:lnTo>
                  <a:pt x="407" y="1205"/>
                </a:lnTo>
                <a:lnTo>
                  <a:pt x="414" y="1207"/>
                </a:lnTo>
                <a:lnTo>
                  <a:pt x="421" y="1208"/>
                </a:lnTo>
                <a:lnTo>
                  <a:pt x="428" y="1210"/>
                </a:lnTo>
                <a:lnTo>
                  <a:pt x="439" y="1217"/>
                </a:lnTo>
                <a:lnTo>
                  <a:pt x="450" y="1226"/>
                </a:lnTo>
                <a:lnTo>
                  <a:pt x="459" y="1237"/>
                </a:lnTo>
                <a:lnTo>
                  <a:pt x="466" y="1249"/>
                </a:lnTo>
                <a:lnTo>
                  <a:pt x="468" y="1255"/>
                </a:lnTo>
                <a:lnTo>
                  <a:pt x="471" y="1262"/>
                </a:lnTo>
                <a:lnTo>
                  <a:pt x="471" y="1270"/>
                </a:lnTo>
                <a:lnTo>
                  <a:pt x="472" y="1277"/>
                </a:lnTo>
                <a:lnTo>
                  <a:pt x="472" y="1277"/>
                </a:lnTo>
                <a:lnTo>
                  <a:pt x="471" y="1284"/>
                </a:lnTo>
                <a:lnTo>
                  <a:pt x="471" y="1292"/>
                </a:lnTo>
                <a:lnTo>
                  <a:pt x="468" y="1299"/>
                </a:lnTo>
                <a:lnTo>
                  <a:pt x="466" y="1305"/>
                </a:lnTo>
                <a:lnTo>
                  <a:pt x="459" y="1318"/>
                </a:lnTo>
                <a:lnTo>
                  <a:pt x="450" y="1328"/>
                </a:lnTo>
                <a:lnTo>
                  <a:pt x="439" y="1338"/>
                </a:lnTo>
                <a:lnTo>
                  <a:pt x="428" y="1344"/>
                </a:lnTo>
                <a:lnTo>
                  <a:pt x="421" y="1347"/>
                </a:lnTo>
                <a:lnTo>
                  <a:pt x="414" y="1348"/>
                </a:lnTo>
                <a:lnTo>
                  <a:pt x="407" y="1349"/>
                </a:lnTo>
                <a:lnTo>
                  <a:pt x="399" y="1349"/>
                </a:lnTo>
                <a:lnTo>
                  <a:pt x="399" y="1349"/>
                </a:lnTo>
                <a:close/>
                <a:moveTo>
                  <a:pt x="1479" y="763"/>
                </a:moveTo>
                <a:lnTo>
                  <a:pt x="1266" y="593"/>
                </a:lnTo>
                <a:lnTo>
                  <a:pt x="1353" y="512"/>
                </a:lnTo>
                <a:lnTo>
                  <a:pt x="1118" y="509"/>
                </a:lnTo>
                <a:lnTo>
                  <a:pt x="1153" y="756"/>
                </a:lnTo>
                <a:lnTo>
                  <a:pt x="1219" y="663"/>
                </a:lnTo>
                <a:lnTo>
                  <a:pt x="1382" y="790"/>
                </a:lnTo>
                <a:lnTo>
                  <a:pt x="1382" y="790"/>
                </a:lnTo>
                <a:lnTo>
                  <a:pt x="1380" y="797"/>
                </a:lnTo>
                <a:lnTo>
                  <a:pt x="1377" y="816"/>
                </a:lnTo>
                <a:lnTo>
                  <a:pt x="1373" y="829"/>
                </a:lnTo>
                <a:lnTo>
                  <a:pt x="1369" y="844"/>
                </a:lnTo>
                <a:lnTo>
                  <a:pt x="1362" y="860"/>
                </a:lnTo>
                <a:lnTo>
                  <a:pt x="1355" y="877"/>
                </a:lnTo>
                <a:lnTo>
                  <a:pt x="1345" y="896"/>
                </a:lnTo>
                <a:lnTo>
                  <a:pt x="1333" y="916"/>
                </a:lnTo>
                <a:lnTo>
                  <a:pt x="1318" y="936"/>
                </a:lnTo>
                <a:lnTo>
                  <a:pt x="1302" y="956"/>
                </a:lnTo>
                <a:lnTo>
                  <a:pt x="1282" y="976"/>
                </a:lnTo>
                <a:lnTo>
                  <a:pt x="1259" y="996"/>
                </a:lnTo>
                <a:lnTo>
                  <a:pt x="1233" y="1015"/>
                </a:lnTo>
                <a:lnTo>
                  <a:pt x="1218" y="1023"/>
                </a:lnTo>
                <a:lnTo>
                  <a:pt x="1203" y="1033"/>
                </a:lnTo>
                <a:lnTo>
                  <a:pt x="1203" y="1033"/>
                </a:lnTo>
                <a:lnTo>
                  <a:pt x="1188" y="1027"/>
                </a:lnTo>
                <a:lnTo>
                  <a:pt x="1172" y="1022"/>
                </a:lnTo>
                <a:lnTo>
                  <a:pt x="1154" y="1020"/>
                </a:lnTo>
                <a:lnTo>
                  <a:pt x="1137" y="1019"/>
                </a:lnTo>
                <a:lnTo>
                  <a:pt x="1121" y="1020"/>
                </a:lnTo>
                <a:lnTo>
                  <a:pt x="1103" y="1023"/>
                </a:lnTo>
                <a:lnTo>
                  <a:pt x="1086" y="1028"/>
                </a:lnTo>
                <a:lnTo>
                  <a:pt x="1070" y="1035"/>
                </a:lnTo>
                <a:lnTo>
                  <a:pt x="1070" y="1035"/>
                </a:lnTo>
                <a:lnTo>
                  <a:pt x="1055" y="1042"/>
                </a:lnTo>
                <a:lnTo>
                  <a:pt x="1041" y="1051"/>
                </a:lnTo>
                <a:lnTo>
                  <a:pt x="1029" y="1062"/>
                </a:lnTo>
                <a:lnTo>
                  <a:pt x="1018" y="1073"/>
                </a:lnTo>
                <a:lnTo>
                  <a:pt x="1008" y="1085"/>
                </a:lnTo>
                <a:lnTo>
                  <a:pt x="999" y="1099"/>
                </a:lnTo>
                <a:lnTo>
                  <a:pt x="992" y="1111"/>
                </a:lnTo>
                <a:lnTo>
                  <a:pt x="986" y="1127"/>
                </a:lnTo>
                <a:lnTo>
                  <a:pt x="982" y="1142"/>
                </a:lnTo>
                <a:lnTo>
                  <a:pt x="978" y="1157"/>
                </a:lnTo>
                <a:lnTo>
                  <a:pt x="977" y="1172"/>
                </a:lnTo>
                <a:lnTo>
                  <a:pt x="977" y="1188"/>
                </a:lnTo>
                <a:lnTo>
                  <a:pt x="978" y="1203"/>
                </a:lnTo>
                <a:lnTo>
                  <a:pt x="981" y="1219"/>
                </a:lnTo>
                <a:lnTo>
                  <a:pt x="985" y="1234"/>
                </a:lnTo>
                <a:lnTo>
                  <a:pt x="992" y="1251"/>
                </a:lnTo>
                <a:lnTo>
                  <a:pt x="992" y="1251"/>
                </a:lnTo>
                <a:lnTo>
                  <a:pt x="1000" y="1264"/>
                </a:lnTo>
                <a:lnTo>
                  <a:pt x="1008" y="1278"/>
                </a:lnTo>
                <a:lnTo>
                  <a:pt x="1019" y="1291"/>
                </a:lnTo>
                <a:lnTo>
                  <a:pt x="1030" y="1302"/>
                </a:lnTo>
                <a:lnTo>
                  <a:pt x="1043" y="1312"/>
                </a:lnTo>
                <a:lnTo>
                  <a:pt x="1056" y="1320"/>
                </a:lnTo>
                <a:lnTo>
                  <a:pt x="1070" y="1327"/>
                </a:lnTo>
                <a:lnTo>
                  <a:pt x="1084" y="1334"/>
                </a:lnTo>
                <a:lnTo>
                  <a:pt x="1099" y="1338"/>
                </a:lnTo>
                <a:lnTo>
                  <a:pt x="1114" y="1341"/>
                </a:lnTo>
                <a:lnTo>
                  <a:pt x="1129" y="1343"/>
                </a:lnTo>
                <a:lnTo>
                  <a:pt x="1145" y="1343"/>
                </a:lnTo>
                <a:lnTo>
                  <a:pt x="1161" y="1341"/>
                </a:lnTo>
                <a:lnTo>
                  <a:pt x="1176" y="1339"/>
                </a:lnTo>
                <a:lnTo>
                  <a:pt x="1193" y="1334"/>
                </a:lnTo>
                <a:lnTo>
                  <a:pt x="1208" y="1327"/>
                </a:lnTo>
                <a:lnTo>
                  <a:pt x="1208" y="1327"/>
                </a:lnTo>
                <a:lnTo>
                  <a:pt x="1223" y="1320"/>
                </a:lnTo>
                <a:lnTo>
                  <a:pt x="1236" y="1311"/>
                </a:lnTo>
                <a:lnTo>
                  <a:pt x="1248" y="1300"/>
                </a:lnTo>
                <a:lnTo>
                  <a:pt x="1259" y="1289"/>
                </a:lnTo>
                <a:lnTo>
                  <a:pt x="1269" y="1277"/>
                </a:lnTo>
                <a:lnTo>
                  <a:pt x="1277" y="1263"/>
                </a:lnTo>
                <a:lnTo>
                  <a:pt x="1285" y="1251"/>
                </a:lnTo>
                <a:lnTo>
                  <a:pt x="1291" y="1236"/>
                </a:lnTo>
                <a:lnTo>
                  <a:pt x="1296" y="1220"/>
                </a:lnTo>
                <a:lnTo>
                  <a:pt x="1298" y="1205"/>
                </a:lnTo>
                <a:lnTo>
                  <a:pt x="1300" y="1190"/>
                </a:lnTo>
                <a:lnTo>
                  <a:pt x="1300" y="1174"/>
                </a:lnTo>
                <a:lnTo>
                  <a:pt x="1299" y="1159"/>
                </a:lnTo>
                <a:lnTo>
                  <a:pt x="1296" y="1143"/>
                </a:lnTo>
                <a:lnTo>
                  <a:pt x="1291" y="1128"/>
                </a:lnTo>
                <a:lnTo>
                  <a:pt x="1285" y="1111"/>
                </a:lnTo>
                <a:lnTo>
                  <a:pt x="1285" y="1111"/>
                </a:lnTo>
                <a:lnTo>
                  <a:pt x="1280" y="1100"/>
                </a:lnTo>
                <a:lnTo>
                  <a:pt x="1273" y="1089"/>
                </a:lnTo>
                <a:lnTo>
                  <a:pt x="1273" y="1089"/>
                </a:lnTo>
                <a:lnTo>
                  <a:pt x="1280" y="1085"/>
                </a:lnTo>
                <a:lnTo>
                  <a:pt x="1299" y="1070"/>
                </a:lnTo>
                <a:lnTo>
                  <a:pt x="1312" y="1059"/>
                </a:lnTo>
                <a:lnTo>
                  <a:pt x="1328" y="1045"/>
                </a:lnTo>
                <a:lnTo>
                  <a:pt x="1345" y="1029"/>
                </a:lnTo>
                <a:lnTo>
                  <a:pt x="1362" y="1011"/>
                </a:lnTo>
                <a:lnTo>
                  <a:pt x="1379" y="990"/>
                </a:lnTo>
                <a:lnTo>
                  <a:pt x="1397" y="965"/>
                </a:lnTo>
                <a:lnTo>
                  <a:pt x="1414" y="939"/>
                </a:lnTo>
                <a:lnTo>
                  <a:pt x="1430" y="909"/>
                </a:lnTo>
                <a:lnTo>
                  <a:pt x="1447" y="876"/>
                </a:lnTo>
                <a:lnTo>
                  <a:pt x="1452" y="860"/>
                </a:lnTo>
                <a:lnTo>
                  <a:pt x="1459" y="841"/>
                </a:lnTo>
                <a:lnTo>
                  <a:pt x="1465" y="823"/>
                </a:lnTo>
                <a:lnTo>
                  <a:pt x="1471" y="803"/>
                </a:lnTo>
                <a:lnTo>
                  <a:pt x="1475" y="783"/>
                </a:lnTo>
                <a:lnTo>
                  <a:pt x="1479" y="763"/>
                </a:lnTo>
                <a:lnTo>
                  <a:pt x="1479" y="763"/>
                </a:lnTo>
                <a:close/>
                <a:moveTo>
                  <a:pt x="1166" y="1251"/>
                </a:moveTo>
                <a:lnTo>
                  <a:pt x="1166" y="1251"/>
                </a:lnTo>
                <a:lnTo>
                  <a:pt x="1159" y="1253"/>
                </a:lnTo>
                <a:lnTo>
                  <a:pt x="1152" y="1255"/>
                </a:lnTo>
                <a:lnTo>
                  <a:pt x="1145" y="1256"/>
                </a:lnTo>
                <a:lnTo>
                  <a:pt x="1138" y="1258"/>
                </a:lnTo>
                <a:lnTo>
                  <a:pt x="1124" y="1256"/>
                </a:lnTo>
                <a:lnTo>
                  <a:pt x="1110" y="1253"/>
                </a:lnTo>
                <a:lnTo>
                  <a:pt x="1098" y="1247"/>
                </a:lnTo>
                <a:lnTo>
                  <a:pt x="1087" y="1239"/>
                </a:lnTo>
                <a:lnTo>
                  <a:pt x="1081" y="1233"/>
                </a:lnTo>
                <a:lnTo>
                  <a:pt x="1077" y="1229"/>
                </a:lnTo>
                <a:lnTo>
                  <a:pt x="1073" y="1222"/>
                </a:lnTo>
                <a:lnTo>
                  <a:pt x="1070" y="1216"/>
                </a:lnTo>
                <a:lnTo>
                  <a:pt x="1070" y="1216"/>
                </a:lnTo>
                <a:lnTo>
                  <a:pt x="1066" y="1209"/>
                </a:lnTo>
                <a:lnTo>
                  <a:pt x="1064" y="1202"/>
                </a:lnTo>
                <a:lnTo>
                  <a:pt x="1063" y="1195"/>
                </a:lnTo>
                <a:lnTo>
                  <a:pt x="1063" y="1188"/>
                </a:lnTo>
                <a:lnTo>
                  <a:pt x="1063" y="1174"/>
                </a:lnTo>
                <a:lnTo>
                  <a:pt x="1066" y="1160"/>
                </a:lnTo>
                <a:lnTo>
                  <a:pt x="1073" y="1147"/>
                </a:lnTo>
                <a:lnTo>
                  <a:pt x="1081" y="1136"/>
                </a:lnTo>
                <a:lnTo>
                  <a:pt x="1086" y="1131"/>
                </a:lnTo>
                <a:lnTo>
                  <a:pt x="1092" y="1127"/>
                </a:lnTo>
                <a:lnTo>
                  <a:pt x="1098" y="1123"/>
                </a:lnTo>
                <a:lnTo>
                  <a:pt x="1105" y="1120"/>
                </a:lnTo>
                <a:lnTo>
                  <a:pt x="1105" y="1120"/>
                </a:lnTo>
                <a:lnTo>
                  <a:pt x="1110" y="1116"/>
                </a:lnTo>
                <a:lnTo>
                  <a:pt x="1118" y="1114"/>
                </a:lnTo>
                <a:lnTo>
                  <a:pt x="1125" y="1113"/>
                </a:lnTo>
                <a:lnTo>
                  <a:pt x="1132" y="1113"/>
                </a:lnTo>
                <a:lnTo>
                  <a:pt x="1146" y="1113"/>
                </a:lnTo>
                <a:lnTo>
                  <a:pt x="1159" y="1116"/>
                </a:lnTo>
                <a:lnTo>
                  <a:pt x="1172" y="1122"/>
                </a:lnTo>
                <a:lnTo>
                  <a:pt x="1183" y="1131"/>
                </a:lnTo>
                <a:lnTo>
                  <a:pt x="1188" y="1136"/>
                </a:lnTo>
                <a:lnTo>
                  <a:pt x="1193" y="1142"/>
                </a:lnTo>
                <a:lnTo>
                  <a:pt x="1197" y="1147"/>
                </a:lnTo>
                <a:lnTo>
                  <a:pt x="1201" y="1153"/>
                </a:lnTo>
                <a:lnTo>
                  <a:pt x="1201" y="1153"/>
                </a:lnTo>
                <a:lnTo>
                  <a:pt x="1203" y="1160"/>
                </a:lnTo>
                <a:lnTo>
                  <a:pt x="1205" y="1167"/>
                </a:lnTo>
                <a:lnTo>
                  <a:pt x="1207" y="1174"/>
                </a:lnTo>
                <a:lnTo>
                  <a:pt x="1208" y="1182"/>
                </a:lnTo>
                <a:lnTo>
                  <a:pt x="1207" y="1196"/>
                </a:lnTo>
                <a:lnTo>
                  <a:pt x="1203" y="1209"/>
                </a:lnTo>
                <a:lnTo>
                  <a:pt x="1197" y="1222"/>
                </a:lnTo>
                <a:lnTo>
                  <a:pt x="1189" y="1233"/>
                </a:lnTo>
                <a:lnTo>
                  <a:pt x="1185" y="1238"/>
                </a:lnTo>
                <a:lnTo>
                  <a:pt x="1179" y="1242"/>
                </a:lnTo>
                <a:lnTo>
                  <a:pt x="1173" y="1247"/>
                </a:lnTo>
                <a:lnTo>
                  <a:pt x="1166" y="1251"/>
                </a:lnTo>
                <a:lnTo>
                  <a:pt x="1166" y="1251"/>
                </a:lnTo>
                <a:close/>
                <a:moveTo>
                  <a:pt x="868" y="1191"/>
                </a:moveTo>
                <a:lnTo>
                  <a:pt x="868" y="1191"/>
                </a:lnTo>
                <a:lnTo>
                  <a:pt x="858" y="1185"/>
                </a:lnTo>
                <a:lnTo>
                  <a:pt x="847" y="1179"/>
                </a:lnTo>
                <a:lnTo>
                  <a:pt x="847" y="1179"/>
                </a:lnTo>
                <a:lnTo>
                  <a:pt x="855" y="1139"/>
                </a:lnTo>
                <a:lnTo>
                  <a:pt x="863" y="1102"/>
                </a:lnTo>
                <a:lnTo>
                  <a:pt x="869" y="1066"/>
                </a:lnTo>
                <a:lnTo>
                  <a:pt x="875" y="1030"/>
                </a:lnTo>
                <a:lnTo>
                  <a:pt x="880" y="996"/>
                </a:lnTo>
                <a:lnTo>
                  <a:pt x="883" y="962"/>
                </a:lnTo>
                <a:lnTo>
                  <a:pt x="884" y="928"/>
                </a:lnTo>
                <a:lnTo>
                  <a:pt x="887" y="896"/>
                </a:lnTo>
                <a:lnTo>
                  <a:pt x="887" y="865"/>
                </a:lnTo>
                <a:lnTo>
                  <a:pt x="886" y="834"/>
                </a:lnTo>
                <a:lnTo>
                  <a:pt x="884" y="804"/>
                </a:lnTo>
                <a:lnTo>
                  <a:pt x="882" y="775"/>
                </a:lnTo>
                <a:lnTo>
                  <a:pt x="880" y="746"/>
                </a:lnTo>
                <a:lnTo>
                  <a:pt x="875" y="720"/>
                </a:lnTo>
                <a:lnTo>
                  <a:pt x="870" y="692"/>
                </a:lnTo>
                <a:lnTo>
                  <a:pt x="866" y="666"/>
                </a:lnTo>
                <a:lnTo>
                  <a:pt x="860" y="641"/>
                </a:lnTo>
                <a:lnTo>
                  <a:pt x="853" y="617"/>
                </a:lnTo>
                <a:lnTo>
                  <a:pt x="846" y="593"/>
                </a:lnTo>
                <a:lnTo>
                  <a:pt x="838" y="570"/>
                </a:lnTo>
                <a:lnTo>
                  <a:pt x="830" y="548"/>
                </a:lnTo>
                <a:lnTo>
                  <a:pt x="822" y="526"/>
                </a:lnTo>
                <a:lnTo>
                  <a:pt x="812" y="505"/>
                </a:lnTo>
                <a:lnTo>
                  <a:pt x="802" y="484"/>
                </a:lnTo>
                <a:lnTo>
                  <a:pt x="782" y="446"/>
                </a:lnTo>
                <a:lnTo>
                  <a:pt x="760" y="410"/>
                </a:lnTo>
                <a:lnTo>
                  <a:pt x="737" y="378"/>
                </a:lnTo>
                <a:lnTo>
                  <a:pt x="713" y="347"/>
                </a:lnTo>
                <a:lnTo>
                  <a:pt x="688" y="319"/>
                </a:lnTo>
                <a:lnTo>
                  <a:pt x="664" y="292"/>
                </a:lnTo>
                <a:lnTo>
                  <a:pt x="639" y="269"/>
                </a:lnTo>
                <a:lnTo>
                  <a:pt x="614" y="247"/>
                </a:lnTo>
                <a:lnTo>
                  <a:pt x="590" y="227"/>
                </a:lnTo>
                <a:lnTo>
                  <a:pt x="567" y="210"/>
                </a:lnTo>
                <a:lnTo>
                  <a:pt x="544" y="195"/>
                </a:lnTo>
                <a:lnTo>
                  <a:pt x="523" y="182"/>
                </a:lnTo>
                <a:lnTo>
                  <a:pt x="503" y="170"/>
                </a:lnTo>
                <a:lnTo>
                  <a:pt x="486" y="160"/>
                </a:lnTo>
                <a:lnTo>
                  <a:pt x="456" y="146"/>
                </a:lnTo>
                <a:lnTo>
                  <a:pt x="437" y="137"/>
                </a:lnTo>
                <a:lnTo>
                  <a:pt x="430" y="134"/>
                </a:lnTo>
                <a:lnTo>
                  <a:pt x="430" y="134"/>
                </a:lnTo>
                <a:lnTo>
                  <a:pt x="432" y="116"/>
                </a:lnTo>
                <a:lnTo>
                  <a:pt x="435" y="96"/>
                </a:lnTo>
                <a:lnTo>
                  <a:pt x="439" y="73"/>
                </a:lnTo>
                <a:lnTo>
                  <a:pt x="444" y="50"/>
                </a:lnTo>
                <a:lnTo>
                  <a:pt x="451" y="28"/>
                </a:lnTo>
                <a:lnTo>
                  <a:pt x="456" y="19"/>
                </a:lnTo>
                <a:lnTo>
                  <a:pt x="459" y="10"/>
                </a:lnTo>
                <a:lnTo>
                  <a:pt x="464" y="5"/>
                </a:lnTo>
                <a:lnTo>
                  <a:pt x="468" y="0"/>
                </a:lnTo>
                <a:lnTo>
                  <a:pt x="226" y="121"/>
                </a:lnTo>
                <a:lnTo>
                  <a:pt x="377" y="365"/>
                </a:lnTo>
                <a:lnTo>
                  <a:pt x="377" y="365"/>
                </a:lnTo>
                <a:lnTo>
                  <a:pt x="379" y="348"/>
                </a:lnTo>
                <a:lnTo>
                  <a:pt x="385" y="306"/>
                </a:lnTo>
                <a:lnTo>
                  <a:pt x="389" y="282"/>
                </a:lnTo>
                <a:lnTo>
                  <a:pt x="394" y="257"/>
                </a:lnTo>
                <a:lnTo>
                  <a:pt x="401" y="236"/>
                </a:lnTo>
                <a:lnTo>
                  <a:pt x="403" y="228"/>
                </a:lnTo>
                <a:lnTo>
                  <a:pt x="407" y="220"/>
                </a:lnTo>
                <a:lnTo>
                  <a:pt x="407" y="220"/>
                </a:lnTo>
                <a:lnTo>
                  <a:pt x="432" y="233"/>
                </a:lnTo>
                <a:lnTo>
                  <a:pt x="457" y="245"/>
                </a:lnTo>
                <a:lnTo>
                  <a:pt x="480" y="257"/>
                </a:lnTo>
                <a:lnTo>
                  <a:pt x="502" y="271"/>
                </a:lnTo>
                <a:lnTo>
                  <a:pt x="523" y="285"/>
                </a:lnTo>
                <a:lnTo>
                  <a:pt x="544" y="300"/>
                </a:lnTo>
                <a:lnTo>
                  <a:pt x="562" y="315"/>
                </a:lnTo>
                <a:lnTo>
                  <a:pt x="581" y="331"/>
                </a:lnTo>
                <a:lnTo>
                  <a:pt x="598" y="347"/>
                </a:lnTo>
                <a:lnTo>
                  <a:pt x="614" y="364"/>
                </a:lnTo>
                <a:lnTo>
                  <a:pt x="629" y="380"/>
                </a:lnTo>
                <a:lnTo>
                  <a:pt x="644" y="398"/>
                </a:lnTo>
                <a:lnTo>
                  <a:pt x="658" y="415"/>
                </a:lnTo>
                <a:lnTo>
                  <a:pt x="671" y="433"/>
                </a:lnTo>
                <a:lnTo>
                  <a:pt x="684" y="452"/>
                </a:lnTo>
                <a:lnTo>
                  <a:pt x="694" y="471"/>
                </a:lnTo>
                <a:lnTo>
                  <a:pt x="706" y="489"/>
                </a:lnTo>
                <a:lnTo>
                  <a:pt x="715" y="508"/>
                </a:lnTo>
                <a:lnTo>
                  <a:pt x="724" y="527"/>
                </a:lnTo>
                <a:lnTo>
                  <a:pt x="734" y="546"/>
                </a:lnTo>
                <a:lnTo>
                  <a:pt x="749" y="585"/>
                </a:lnTo>
                <a:lnTo>
                  <a:pt x="761" y="625"/>
                </a:lnTo>
                <a:lnTo>
                  <a:pt x="771" y="664"/>
                </a:lnTo>
                <a:lnTo>
                  <a:pt x="779" y="704"/>
                </a:lnTo>
                <a:lnTo>
                  <a:pt x="786" y="743"/>
                </a:lnTo>
                <a:lnTo>
                  <a:pt x="790" y="781"/>
                </a:lnTo>
                <a:lnTo>
                  <a:pt x="793" y="819"/>
                </a:lnTo>
                <a:lnTo>
                  <a:pt x="794" y="857"/>
                </a:lnTo>
                <a:lnTo>
                  <a:pt x="794" y="892"/>
                </a:lnTo>
                <a:lnTo>
                  <a:pt x="794" y="927"/>
                </a:lnTo>
                <a:lnTo>
                  <a:pt x="792" y="960"/>
                </a:lnTo>
                <a:lnTo>
                  <a:pt x="789" y="991"/>
                </a:lnTo>
                <a:lnTo>
                  <a:pt x="786" y="1020"/>
                </a:lnTo>
                <a:lnTo>
                  <a:pt x="782" y="1048"/>
                </a:lnTo>
                <a:lnTo>
                  <a:pt x="774" y="1094"/>
                </a:lnTo>
                <a:lnTo>
                  <a:pt x="767" y="1130"/>
                </a:lnTo>
                <a:lnTo>
                  <a:pt x="759" y="1160"/>
                </a:lnTo>
                <a:lnTo>
                  <a:pt x="759" y="1160"/>
                </a:lnTo>
                <a:lnTo>
                  <a:pt x="743" y="1162"/>
                </a:lnTo>
                <a:lnTo>
                  <a:pt x="727" y="1166"/>
                </a:lnTo>
                <a:lnTo>
                  <a:pt x="710" y="1172"/>
                </a:lnTo>
                <a:lnTo>
                  <a:pt x="695" y="1179"/>
                </a:lnTo>
                <a:lnTo>
                  <a:pt x="680" y="1188"/>
                </a:lnTo>
                <a:lnTo>
                  <a:pt x="666" y="1198"/>
                </a:lnTo>
                <a:lnTo>
                  <a:pt x="654" y="1210"/>
                </a:lnTo>
                <a:lnTo>
                  <a:pt x="642" y="1224"/>
                </a:lnTo>
                <a:lnTo>
                  <a:pt x="642" y="1224"/>
                </a:lnTo>
                <a:lnTo>
                  <a:pt x="633" y="1238"/>
                </a:lnTo>
                <a:lnTo>
                  <a:pt x="625" y="1253"/>
                </a:lnTo>
                <a:lnTo>
                  <a:pt x="619" y="1267"/>
                </a:lnTo>
                <a:lnTo>
                  <a:pt x="614" y="1283"/>
                </a:lnTo>
                <a:lnTo>
                  <a:pt x="611" y="1298"/>
                </a:lnTo>
                <a:lnTo>
                  <a:pt x="610" y="1313"/>
                </a:lnTo>
                <a:lnTo>
                  <a:pt x="610" y="1329"/>
                </a:lnTo>
                <a:lnTo>
                  <a:pt x="611" y="1344"/>
                </a:lnTo>
                <a:lnTo>
                  <a:pt x="614" y="1360"/>
                </a:lnTo>
                <a:lnTo>
                  <a:pt x="619" y="1375"/>
                </a:lnTo>
                <a:lnTo>
                  <a:pt x="625" y="1390"/>
                </a:lnTo>
                <a:lnTo>
                  <a:pt x="632" y="1404"/>
                </a:lnTo>
                <a:lnTo>
                  <a:pt x="640" y="1416"/>
                </a:lnTo>
                <a:lnTo>
                  <a:pt x="650" y="1429"/>
                </a:lnTo>
                <a:lnTo>
                  <a:pt x="662" y="1441"/>
                </a:lnTo>
                <a:lnTo>
                  <a:pt x="675" y="1451"/>
                </a:lnTo>
                <a:lnTo>
                  <a:pt x="675" y="1451"/>
                </a:lnTo>
                <a:lnTo>
                  <a:pt x="688" y="1460"/>
                </a:lnTo>
                <a:lnTo>
                  <a:pt x="702" y="1468"/>
                </a:lnTo>
                <a:lnTo>
                  <a:pt x="717" y="1474"/>
                </a:lnTo>
                <a:lnTo>
                  <a:pt x="733" y="1479"/>
                </a:lnTo>
                <a:lnTo>
                  <a:pt x="748" y="1482"/>
                </a:lnTo>
                <a:lnTo>
                  <a:pt x="764" y="1484"/>
                </a:lnTo>
                <a:lnTo>
                  <a:pt x="779" y="1484"/>
                </a:lnTo>
                <a:lnTo>
                  <a:pt x="794" y="1482"/>
                </a:lnTo>
                <a:lnTo>
                  <a:pt x="810" y="1479"/>
                </a:lnTo>
                <a:lnTo>
                  <a:pt x="825" y="1474"/>
                </a:lnTo>
                <a:lnTo>
                  <a:pt x="839" y="1468"/>
                </a:lnTo>
                <a:lnTo>
                  <a:pt x="853" y="1462"/>
                </a:lnTo>
                <a:lnTo>
                  <a:pt x="867" y="1453"/>
                </a:lnTo>
                <a:lnTo>
                  <a:pt x="879" y="1443"/>
                </a:lnTo>
                <a:lnTo>
                  <a:pt x="890" y="1431"/>
                </a:lnTo>
                <a:lnTo>
                  <a:pt x="901" y="1419"/>
                </a:lnTo>
                <a:lnTo>
                  <a:pt x="901" y="1419"/>
                </a:lnTo>
                <a:lnTo>
                  <a:pt x="910" y="1405"/>
                </a:lnTo>
                <a:lnTo>
                  <a:pt x="918" y="1391"/>
                </a:lnTo>
                <a:lnTo>
                  <a:pt x="924" y="1376"/>
                </a:lnTo>
                <a:lnTo>
                  <a:pt x="928" y="1361"/>
                </a:lnTo>
                <a:lnTo>
                  <a:pt x="932" y="1346"/>
                </a:lnTo>
                <a:lnTo>
                  <a:pt x="933" y="1329"/>
                </a:lnTo>
                <a:lnTo>
                  <a:pt x="933" y="1314"/>
                </a:lnTo>
                <a:lnTo>
                  <a:pt x="932" y="1298"/>
                </a:lnTo>
                <a:lnTo>
                  <a:pt x="928" y="1283"/>
                </a:lnTo>
                <a:lnTo>
                  <a:pt x="925" y="1268"/>
                </a:lnTo>
                <a:lnTo>
                  <a:pt x="919" y="1254"/>
                </a:lnTo>
                <a:lnTo>
                  <a:pt x="911" y="1240"/>
                </a:lnTo>
                <a:lnTo>
                  <a:pt x="903" y="1226"/>
                </a:lnTo>
                <a:lnTo>
                  <a:pt x="892" y="1215"/>
                </a:lnTo>
                <a:lnTo>
                  <a:pt x="881" y="1203"/>
                </a:lnTo>
                <a:lnTo>
                  <a:pt x="868" y="1191"/>
                </a:lnTo>
                <a:lnTo>
                  <a:pt x="868" y="1191"/>
                </a:lnTo>
                <a:close/>
                <a:moveTo>
                  <a:pt x="829" y="1370"/>
                </a:moveTo>
                <a:lnTo>
                  <a:pt x="829" y="1370"/>
                </a:lnTo>
                <a:lnTo>
                  <a:pt x="823" y="1376"/>
                </a:lnTo>
                <a:lnTo>
                  <a:pt x="818" y="1380"/>
                </a:lnTo>
                <a:lnTo>
                  <a:pt x="812" y="1385"/>
                </a:lnTo>
                <a:lnTo>
                  <a:pt x="807" y="1388"/>
                </a:lnTo>
                <a:lnTo>
                  <a:pt x="794" y="1394"/>
                </a:lnTo>
                <a:lnTo>
                  <a:pt x="780" y="1398"/>
                </a:lnTo>
                <a:lnTo>
                  <a:pt x="766" y="1399"/>
                </a:lnTo>
                <a:lnTo>
                  <a:pt x="752" y="1397"/>
                </a:lnTo>
                <a:lnTo>
                  <a:pt x="746" y="1394"/>
                </a:lnTo>
                <a:lnTo>
                  <a:pt x="739" y="1392"/>
                </a:lnTo>
                <a:lnTo>
                  <a:pt x="733" y="1388"/>
                </a:lnTo>
                <a:lnTo>
                  <a:pt x="727" y="1384"/>
                </a:lnTo>
                <a:lnTo>
                  <a:pt x="727" y="1384"/>
                </a:lnTo>
                <a:lnTo>
                  <a:pt x="721" y="1379"/>
                </a:lnTo>
                <a:lnTo>
                  <a:pt x="716" y="1375"/>
                </a:lnTo>
                <a:lnTo>
                  <a:pt x="712" y="1369"/>
                </a:lnTo>
                <a:lnTo>
                  <a:pt x="707" y="1363"/>
                </a:lnTo>
                <a:lnTo>
                  <a:pt x="701" y="1350"/>
                </a:lnTo>
                <a:lnTo>
                  <a:pt x="699" y="1336"/>
                </a:lnTo>
                <a:lnTo>
                  <a:pt x="698" y="1322"/>
                </a:lnTo>
                <a:lnTo>
                  <a:pt x="700" y="1309"/>
                </a:lnTo>
                <a:lnTo>
                  <a:pt x="702" y="1302"/>
                </a:lnTo>
                <a:lnTo>
                  <a:pt x="705" y="1296"/>
                </a:lnTo>
                <a:lnTo>
                  <a:pt x="708" y="1289"/>
                </a:lnTo>
                <a:lnTo>
                  <a:pt x="712" y="1283"/>
                </a:lnTo>
                <a:lnTo>
                  <a:pt x="712" y="1283"/>
                </a:lnTo>
                <a:lnTo>
                  <a:pt x="717" y="1277"/>
                </a:lnTo>
                <a:lnTo>
                  <a:pt x="722" y="1273"/>
                </a:lnTo>
                <a:lnTo>
                  <a:pt x="728" y="1268"/>
                </a:lnTo>
                <a:lnTo>
                  <a:pt x="734" y="1263"/>
                </a:lnTo>
                <a:lnTo>
                  <a:pt x="746" y="1258"/>
                </a:lnTo>
                <a:lnTo>
                  <a:pt x="760" y="1255"/>
                </a:lnTo>
                <a:lnTo>
                  <a:pt x="774" y="1254"/>
                </a:lnTo>
                <a:lnTo>
                  <a:pt x="788" y="1256"/>
                </a:lnTo>
                <a:lnTo>
                  <a:pt x="794" y="1258"/>
                </a:lnTo>
                <a:lnTo>
                  <a:pt x="801" y="1261"/>
                </a:lnTo>
                <a:lnTo>
                  <a:pt x="808" y="1264"/>
                </a:lnTo>
                <a:lnTo>
                  <a:pt x="814" y="1268"/>
                </a:lnTo>
                <a:lnTo>
                  <a:pt x="814" y="1268"/>
                </a:lnTo>
                <a:lnTo>
                  <a:pt x="819" y="1273"/>
                </a:lnTo>
                <a:lnTo>
                  <a:pt x="824" y="1278"/>
                </a:lnTo>
                <a:lnTo>
                  <a:pt x="829" y="1284"/>
                </a:lnTo>
                <a:lnTo>
                  <a:pt x="833" y="1290"/>
                </a:lnTo>
                <a:lnTo>
                  <a:pt x="839" y="1303"/>
                </a:lnTo>
                <a:lnTo>
                  <a:pt x="841" y="1317"/>
                </a:lnTo>
                <a:lnTo>
                  <a:pt x="843" y="1331"/>
                </a:lnTo>
                <a:lnTo>
                  <a:pt x="840" y="1343"/>
                </a:lnTo>
                <a:lnTo>
                  <a:pt x="838" y="1350"/>
                </a:lnTo>
                <a:lnTo>
                  <a:pt x="836" y="1357"/>
                </a:lnTo>
                <a:lnTo>
                  <a:pt x="832" y="1364"/>
                </a:lnTo>
                <a:lnTo>
                  <a:pt x="829" y="1370"/>
                </a:lnTo>
                <a:lnTo>
                  <a:pt x="829" y="1370"/>
                </a:lnTo>
                <a:close/>
                <a:moveTo>
                  <a:pt x="548" y="595"/>
                </a:moveTo>
                <a:lnTo>
                  <a:pt x="614" y="529"/>
                </a:lnTo>
                <a:lnTo>
                  <a:pt x="583" y="497"/>
                </a:lnTo>
                <a:lnTo>
                  <a:pt x="517" y="563"/>
                </a:lnTo>
                <a:lnTo>
                  <a:pt x="452" y="498"/>
                </a:lnTo>
                <a:lnTo>
                  <a:pt x="418" y="530"/>
                </a:lnTo>
                <a:lnTo>
                  <a:pt x="483" y="595"/>
                </a:lnTo>
                <a:lnTo>
                  <a:pt x="417" y="661"/>
                </a:lnTo>
                <a:lnTo>
                  <a:pt x="451" y="693"/>
                </a:lnTo>
                <a:lnTo>
                  <a:pt x="515" y="628"/>
                </a:lnTo>
                <a:lnTo>
                  <a:pt x="581" y="694"/>
                </a:lnTo>
                <a:lnTo>
                  <a:pt x="614" y="661"/>
                </a:lnTo>
                <a:lnTo>
                  <a:pt x="548" y="595"/>
                </a:lnTo>
                <a:close/>
              </a:path>
            </a:pathLst>
          </a:custGeom>
          <a:solidFill>
            <a:schemeClr val="tx1">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ja-JP" altLang="en-US" dirty="0">
              <a:solidFill>
                <a:schemeClr val="bg2"/>
              </a:solidFill>
            </a:endParaRPr>
          </a:p>
        </p:txBody>
      </p:sp>
      <p:sp>
        <p:nvSpPr>
          <p:cNvPr id="15" name="正方形/長方形 14"/>
          <p:cNvSpPr/>
          <p:nvPr/>
        </p:nvSpPr>
        <p:spPr>
          <a:xfrm>
            <a:off x="1828800" y="2102572"/>
            <a:ext cx="1828800" cy="216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smtClean="0">
                <a:solidFill>
                  <a:schemeClr val="bg2"/>
                </a:solidFill>
              </a:rPr>
              <a:t>■ソリューション</a:t>
            </a:r>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smtClean="0">
              <a:solidFill>
                <a:schemeClr val="bg2"/>
              </a:solidFill>
            </a:endParaRPr>
          </a:p>
        </p:txBody>
      </p:sp>
      <p:sp>
        <p:nvSpPr>
          <p:cNvPr id="16" name="正方形/長方形 15"/>
          <p:cNvSpPr/>
          <p:nvPr/>
        </p:nvSpPr>
        <p:spPr>
          <a:xfrm>
            <a:off x="1828800" y="4262572"/>
            <a:ext cx="1828800" cy="216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smtClean="0">
                <a:solidFill>
                  <a:schemeClr val="bg2"/>
                </a:solidFill>
              </a:rPr>
              <a:t>■主要指標</a:t>
            </a:r>
            <a:endParaRPr lang="ja-JP" altLang="en-US" sz="1350" dirty="0">
              <a:solidFill>
                <a:schemeClr val="bg2"/>
              </a:solidFill>
            </a:endParaRPr>
          </a:p>
        </p:txBody>
      </p:sp>
      <p:sp>
        <p:nvSpPr>
          <p:cNvPr id="18" name="正方形/長方形 17"/>
          <p:cNvSpPr/>
          <p:nvPr/>
        </p:nvSpPr>
        <p:spPr>
          <a:xfrm>
            <a:off x="0" y="2117463"/>
            <a:ext cx="1828800" cy="432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smtClean="0">
                <a:solidFill>
                  <a:schemeClr val="bg2"/>
                </a:solidFill>
              </a:rPr>
              <a:t>■課題</a:t>
            </a:r>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a:solidFill>
                <a:schemeClr val="bg2"/>
              </a:solidFill>
            </a:endParaRPr>
          </a:p>
          <a:p>
            <a:endParaRPr lang="en-US" altLang="ja-JP" sz="1350" dirty="0">
              <a:solidFill>
                <a:schemeClr val="bg2"/>
              </a:solidFill>
            </a:endParaRPr>
          </a:p>
          <a:p>
            <a:endParaRPr lang="en-US" altLang="ja-JP" sz="1350" dirty="0">
              <a:solidFill>
                <a:schemeClr val="bg2"/>
              </a:solidFill>
            </a:endParaRPr>
          </a:p>
        </p:txBody>
      </p:sp>
      <p:sp>
        <p:nvSpPr>
          <p:cNvPr id="19" name="正方形/長方形 18"/>
          <p:cNvSpPr/>
          <p:nvPr/>
        </p:nvSpPr>
        <p:spPr>
          <a:xfrm>
            <a:off x="3657600" y="2102572"/>
            <a:ext cx="1828800" cy="432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b="1" dirty="0" smtClean="0">
                <a:solidFill>
                  <a:schemeClr val="bg2"/>
                </a:solidFill>
              </a:rPr>
              <a:t>■独自の提供価値</a:t>
            </a: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a:solidFill>
                <a:schemeClr val="bg2"/>
              </a:solidFill>
            </a:endParaRPr>
          </a:p>
          <a:p>
            <a:pPr algn="ctr"/>
            <a:endParaRPr lang="en-US" altLang="ja-JP" sz="1350" b="1" dirty="0" smtClean="0">
              <a:solidFill>
                <a:schemeClr val="bg2"/>
              </a:solidFill>
            </a:endParaRPr>
          </a:p>
          <a:p>
            <a:pPr algn="ctr"/>
            <a:endParaRPr lang="en-US" altLang="ja-JP" sz="1350" b="1" dirty="0" smtClean="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a:p>
            <a:pPr algn="ctr"/>
            <a:endParaRPr lang="en-US" altLang="ja-JP" sz="1350" dirty="0">
              <a:solidFill>
                <a:schemeClr val="bg2"/>
              </a:solidFill>
            </a:endParaRPr>
          </a:p>
        </p:txBody>
      </p:sp>
      <p:sp>
        <p:nvSpPr>
          <p:cNvPr id="20" name="正方形/長方形 19"/>
          <p:cNvSpPr/>
          <p:nvPr/>
        </p:nvSpPr>
        <p:spPr>
          <a:xfrm>
            <a:off x="5486400" y="2102572"/>
            <a:ext cx="1828800" cy="216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smtClean="0">
                <a:solidFill>
                  <a:schemeClr val="bg2"/>
                </a:solidFill>
              </a:rPr>
              <a:t>■圧倒的な優位性</a:t>
            </a:r>
            <a:endParaRPr lang="en-US" altLang="ja-JP" sz="1350" dirty="0" smtClean="0">
              <a:solidFill>
                <a:schemeClr val="bg2"/>
              </a:solidFill>
            </a:endParaRPr>
          </a:p>
          <a:p>
            <a:pPr algn="ctr"/>
            <a:endParaRPr lang="en-US" altLang="ja-JP" sz="1350" dirty="0">
              <a:solidFill>
                <a:schemeClr val="bg2"/>
              </a:solidFill>
            </a:endParaRPr>
          </a:p>
          <a:p>
            <a:pPr algn="ctr"/>
            <a:endParaRPr lang="en-US" altLang="ja-JP" sz="1350" dirty="0" smtClean="0">
              <a:solidFill>
                <a:schemeClr val="bg2"/>
              </a:solidFill>
            </a:endParaRPr>
          </a:p>
          <a:p>
            <a:pPr algn="ctr"/>
            <a:endParaRPr lang="en-US" altLang="ja-JP" sz="1350" dirty="0">
              <a:solidFill>
                <a:schemeClr val="bg2"/>
              </a:solidFill>
            </a:endParaRPr>
          </a:p>
          <a:p>
            <a:pPr algn="ctr"/>
            <a:endParaRPr lang="en-US" altLang="ja-JP" sz="1350" dirty="0" smtClean="0">
              <a:solidFill>
                <a:schemeClr val="bg2"/>
              </a:solidFill>
            </a:endParaRPr>
          </a:p>
          <a:p>
            <a:pPr algn="ctr"/>
            <a:endParaRPr lang="en-US" altLang="ja-JP" sz="1350" dirty="0">
              <a:solidFill>
                <a:schemeClr val="bg2"/>
              </a:solidFill>
            </a:endParaRPr>
          </a:p>
          <a:p>
            <a:pPr algn="ctr"/>
            <a:endParaRPr lang="en-US" altLang="ja-JP" sz="1350" dirty="0" smtClean="0">
              <a:solidFill>
                <a:schemeClr val="bg2"/>
              </a:solidFill>
            </a:endParaRPr>
          </a:p>
          <a:p>
            <a:pPr algn="ctr"/>
            <a:endParaRPr lang="en-US" altLang="ja-JP" sz="1350" dirty="0">
              <a:solidFill>
                <a:schemeClr val="bg2"/>
              </a:solidFill>
            </a:endParaRPr>
          </a:p>
          <a:p>
            <a:endParaRPr lang="en-US" altLang="ja-JP" sz="1350" dirty="0" smtClean="0">
              <a:solidFill>
                <a:schemeClr val="bg2"/>
              </a:solidFill>
            </a:endParaRPr>
          </a:p>
          <a:p>
            <a:pPr algn="ctr"/>
            <a:endParaRPr lang="en-US" altLang="ja-JP" sz="1350" dirty="0" smtClean="0">
              <a:solidFill>
                <a:schemeClr val="bg2"/>
              </a:solidFill>
            </a:endParaRPr>
          </a:p>
        </p:txBody>
      </p:sp>
      <p:sp>
        <p:nvSpPr>
          <p:cNvPr id="21" name="正方形/長方形 20"/>
          <p:cNvSpPr/>
          <p:nvPr/>
        </p:nvSpPr>
        <p:spPr>
          <a:xfrm>
            <a:off x="5486400" y="4262572"/>
            <a:ext cx="1828800" cy="216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smtClean="0">
                <a:solidFill>
                  <a:schemeClr val="bg2"/>
                </a:solidFill>
              </a:rPr>
              <a:t>■チャネル</a:t>
            </a:r>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smtClean="0">
              <a:solidFill>
                <a:schemeClr val="bg2"/>
              </a:solidFill>
            </a:endParaRPr>
          </a:p>
        </p:txBody>
      </p:sp>
      <p:sp>
        <p:nvSpPr>
          <p:cNvPr id="22" name="正方形/長方形 21"/>
          <p:cNvSpPr/>
          <p:nvPr/>
        </p:nvSpPr>
        <p:spPr>
          <a:xfrm>
            <a:off x="7315200" y="2102572"/>
            <a:ext cx="1828800" cy="432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350" dirty="0" smtClean="0">
                <a:solidFill>
                  <a:schemeClr val="bg2"/>
                </a:solidFill>
              </a:rPr>
              <a:t>■顧客セグメント</a:t>
            </a:r>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en-US" altLang="ja-JP" sz="1350" dirty="0" smtClean="0">
              <a:solidFill>
                <a:schemeClr val="bg2"/>
              </a:solidFill>
            </a:endParaRPr>
          </a:p>
          <a:p>
            <a:endParaRPr lang="en-US" altLang="ja-JP" sz="1350" dirty="0">
              <a:solidFill>
                <a:schemeClr val="bg2"/>
              </a:solidFill>
            </a:endParaRPr>
          </a:p>
          <a:p>
            <a:endParaRPr lang="ja-JP" altLang="en-US" sz="1350" dirty="0">
              <a:solidFill>
                <a:schemeClr val="bg2"/>
              </a:solidFill>
            </a:endParaRPr>
          </a:p>
        </p:txBody>
      </p:sp>
      <p:sp>
        <p:nvSpPr>
          <p:cNvPr id="23" name="タイトル 1"/>
          <p:cNvSpPr txBox="1">
            <a:spLocks/>
          </p:cNvSpPr>
          <p:nvPr/>
        </p:nvSpPr>
        <p:spPr>
          <a:xfrm>
            <a:off x="0" y="1429472"/>
            <a:ext cx="9144000" cy="673100"/>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b="1" i="1" kern="1200">
                <a:solidFill>
                  <a:schemeClr val="tx1"/>
                </a:solidFill>
                <a:latin typeface="HG丸ｺﾞｼｯｸM-PRO" panose="020F0600000000000000" pitchFamily="50" charset="-128"/>
                <a:ea typeface="HG丸ｺﾞｼｯｸM-PRO" panose="020F0600000000000000" pitchFamily="50" charset="-128"/>
                <a:cs typeface="+mj-cs"/>
              </a:defRPr>
            </a:lvl1pPr>
          </a:lstStyle>
          <a:p>
            <a:pPr algn="ctr"/>
            <a:r>
              <a:rPr lang="en-US" altLang="ja-JP" sz="2400" dirty="0">
                <a:latin typeface="HGS明朝E" panose="02020900000000000000" pitchFamily="18" charset="-128"/>
                <a:ea typeface="HGS明朝E" panose="02020900000000000000" pitchFamily="18" charset="-128"/>
              </a:rPr>
              <a:t>Circulation Firms</a:t>
            </a:r>
            <a:endParaRPr lang="en-US" altLang="ja-JP" sz="2400" b="0" i="0" dirty="0">
              <a:latin typeface="Century Gothic" panose="020B0502020202020204" pitchFamily="34" charset="0"/>
            </a:endParaRPr>
          </a:p>
        </p:txBody>
      </p:sp>
    </p:spTree>
    <p:extLst>
      <p:ext uri="{BB962C8B-B14F-4D97-AF65-F5344CB8AC3E}">
        <p14:creationId xmlns:p14="http://schemas.microsoft.com/office/powerpoint/2010/main" val="16631918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市場分析</a:t>
            </a:r>
            <a:endParaRPr kumimoji="1" lang="ja-JP" altLang="en-US" dirty="0"/>
          </a:p>
        </p:txBody>
      </p:sp>
      <p:sp>
        <p:nvSpPr>
          <p:cNvPr id="3" name="テキスト プレースホルダー 2"/>
          <p:cNvSpPr>
            <a:spLocks noGrp="1"/>
          </p:cNvSpPr>
          <p:nvPr>
            <p:ph type="body" sz="quarter" idx="10"/>
          </p:nvPr>
        </p:nvSpPr>
        <p:spPr>
          <a:xfrm>
            <a:off x="323373" y="702694"/>
            <a:ext cx="8497253" cy="1347391"/>
          </a:xfrm>
        </p:spPr>
        <p:txBody>
          <a:bodyPr anchor="t"/>
          <a:lstStyle/>
          <a:p>
            <a:r>
              <a:rPr lang="ja-JP" altLang="en-US" dirty="0" smtClean="0"/>
              <a:t>近年のあらゆるサービスは</a:t>
            </a:r>
            <a:endParaRPr lang="en-US" altLang="ja-JP" dirty="0" smtClean="0"/>
          </a:p>
          <a:p>
            <a:r>
              <a:rPr lang="ja-JP" altLang="en-US" dirty="0" smtClean="0"/>
              <a:t>モノ⇒コト、</a:t>
            </a:r>
            <a:r>
              <a:rPr lang="en-US" altLang="ja-JP" dirty="0" smtClean="0"/>
              <a:t>Listen</a:t>
            </a:r>
            <a:r>
              <a:rPr lang="ja-JP" altLang="en-US" dirty="0" smtClean="0"/>
              <a:t>⇒</a:t>
            </a:r>
            <a:r>
              <a:rPr lang="en-US" altLang="ja-JP" dirty="0" smtClean="0"/>
              <a:t>play</a:t>
            </a:r>
            <a:r>
              <a:rPr lang="ja-JP" altLang="en-US" dirty="0" smtClean="0"/>
              <a:t>のトレンドがあり、</a:t>
            </a:r>
            <a:endParaRPr lang="en-US" altLang="ja-JP" dirty="0" smtClean="0"/>
          </a:p>
          <a:p>
            <a:r>
              <a:rPr lang="ja-JP" altLang="en-US" dirty="0" smtClean="0"/>
              <a:t>今後首都圏を中心に成長が見込まれる有望市場</a:t>
            </a:r>
            <a:endParaRPr lang="en-US" altLang="ja-JP" dirty="0" smtClean="0"/>
          </a:p>
        </p:txBody>
      </p:sp>
      <p:grpSp>
        <p:nvGrpSpPr>
          <p:cNvPr id="4" name="図形グループ 3"/>
          <p:cNvGrpSpPr/>
          <p:nvPr/>
        </p:nvGrpSpPr>
        <p:grpSpPr>
          <a:xfrm>
            <a:off x="307809" y="2339933"/>
            <a:ext cx="8704263" cy="3509044"/>
            <a:chOff x="323850" y="2008188"/>
            <a:chExt cx="8704263" cy="3509044"/>
          </a:xfrm>
        </p:grpSpPr>
        <p:sp>
          <p:nvSpPr>
            <p:cNvPr id="38" name="テキスト ボックス 5"/>
            <p:cNvSpPr>
              <a:spLocks noChangeArrowheads="1"/>
            </p:cNvSpPr>
            <p:nvPr/>
          </p:nvSpPr>
          <p:spPr bwMode="auto">
            <a:xfrm>
              <a:off x="328613" y="2008188"/>
              <a:ext cx="2446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09638" fontAlgn="base">
                <a:spcBef>
                  <a:spcPct val="0"/>
                </a:spcBef>
                <a:spcAft>
                  <a:spcPct val="0"/>
                </a:spcAft>
                <a:buFont typeface="Arial" panose="020B0604020202020204" pitchFamily="34" charset="0"/>
                <a:buNone/>
              </a:pPr>
              <a:r>
                <a:rPr kumimoji="0" lang="ja-JP" altLang="en-US" sz="2000" u="sng"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首都圏の潜在顧客数</a:t>
              </a:r>
              <a:endParaRPr kumimoji="0" lang="ja-JP" altLang="en-US" dirty="0" smtClean="0">
                <a:solidFill>
                  <a:srgbClr val="FFFFFF"/>
                </a:solidFill>
                <a:latin typeface="Arial" panose="020B0604020202020204" pitchFamily="34" charset="0"/>
              </a:endParaRPr>
            </a:p>
          </p:txBody>
        </p:sp>
        <p:sp>
          <p:nvSpPr>
            <p:cNvPr id="39" name="テキスト ボックス 10"/>
            <p:cNvSpPr>
              <a:spLocks noChangeArrowheads="1"/>
            </p:cNvSpPr>
            <p:nvPr/>
          </p:nvSpPr>
          <p:spPr bwMode="auto">
            <a:xfrm>
              <a:off x="3454400" y="2008188"/>
              <a:ext cx="223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09638" fontAlgn="base">
                <a:spcBef>
                  <a:spcPct val="0"/>
                </a:spcBef>
                <a:spcAft>
                  <a:spcPct val="0"/>
                </a:spcAft>
                <a:buFont typeface="Arial" panose="020B0604020202020204" pitchFamily="34" charset="0"/>
                <a:buNone/>
              </a:pPr>
              <a:r>
                <a:rPr kumimoji="0" lang="ja-JP" altLang="en-US" sz="2000" u="sng"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市場規模（金額）</a:t>
              </a:r>
              <a:endParaRPr kumimoji="0" lang="ja-JP" altLang="en-US" smtClean="0">
                <a:solidFill>
                  <a:srgbClr val="FFFFFF"/>
                </a:solidFill>
                <a:latin typeface="Arial" panose="020B0604020202020204" pitchFamily="34" charset="0"/>
              </a:endParaRPr>
            </a:p>
          </p:txBody>
        </p:sp>
        <p:sp>
          <p:nvSpPr>
            <p:cNvPr id="40" name="テキスト ボックス 11"/>
            <p:cNvSpPr>
              <a:spLocks noChangeArrowheads="1"/>
            </p:cNvSpPr>
            <p:nvPr/>
          </p:nvSpPr>
          <p:spPr bwMode="auto">
            <a:xfrm>
              <a:off x="6345725" y="2008188"/>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09638" fontAlgn="base">
                <a:spcBef>
                  <a:spcPct val="0"/>
                </a:spcBef>
                <a:spcAft>
                  <a:spcPct val="0"/>
                </a:spcAft>
                <a:buFont typeface="Arial" panose="020B0604020202020204" pitchFamily="34" charset="0"/>
                <a:buNone/>
              </a:pPr>
              <a:r>
                <a:rPr kumimoji="0" lang="ja-JP" altLang="en-US" sz="2000" u="sng"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サービスのトレンド</a:t>
              </a:r>
              <a:endParaRPr kumimoji="0" lang="ja-JP" altLang="en-US" dirty="0" smtClean="0">
                <a:solidFill>
                  <a:srgbClr val="FFFFFF"/>
                </a:solidFill>
                <a:latin typeface="Arial" panose="020B0604020202020204" pitchFamily="34" charset="0"/>
              </a:endParaRPr>
            </a:p>
          </p:txBody>
        </p:sp>
        <p:sp>
          <p:nvSpPr>
            <p:cNvPr id="45" name="正方形/長方形 14"/>
            <p:cNvSpPr>
              <a:spLocks noChangeArrowheads="1"/>
            </p:cNvSpPr>
            <p:nvPr/>
          </p:nvSpPr>
          <p:spPr bwMode="auto">
            <a:xfrm>
              <a:off x="323850" y="2492375"/>
              <a:ext cx="2727325" cy="3024857"/>
            </a:xfrm>
            <a:prstGeom prst="rect">
              <a:avLst/>
            </a:prstGeom>
            <a:noFill/>
            <a:ln w="9525" cap="flat" cmpd="sng">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195" tIns="36195" rIns="36195" bIns="36195" anchor="ctr"/>
            <a:lstStyle/>
            <a:p>
              <a:pPr algn="ctr"/>
              <a:r>
                <a:rPr lang="ja-JP" altLang="en-US" b="1" dirty="0">
                  <a:solidFill>
                    <a:schemeClr val="bg2"/>
                  </a:solidFill>
                </a:rPr>
                <a:t>堅調なガーデニング市場、シニア層が下支え</a:t>
              </a:r>
              <a:br>
                <a:rPr lang="ja-JP" altLang="en-US" b="1" dirty="0">
                  <a:solidFill>
                    <a:schemeClr val="bg2"/>
                  </a:solidFill>
                </a:rPr>
              </a:br>
              <a:r>
                <a:rPr lang="en-US" altLang="ja-JP" b="1" dirty="0">
                  <a:solidFill>
                    <a:schemeClr val="bg2"/>
                  </a:solidFill>
                </a:rPr>
                <a:t>60</a:t>
              </a:r>
              <a:r>
                <a:rPr lang="ja-JP" altLang="en-US" b="1" dirty="0">
                  <a:solidFill>
                    <a:schemeClr val="bg2"/>
                  </a:solidFill>
                </a:rPr>
                <a:t>代の</a:t>
              </a:r>
              <a:r>
                <a:rPr lang="en-US" altLang="ja-JP" b="1" dirty="0">
                  <a:solidFill>
                    <a:schemeClr val="bg2"/>
                  </a:solidFill>
                </a:rPr>
                <a:t>18.5</a:t>
              </a:r>
              <a:r>
                <a:rPr lang="ja-JP" altLang="en-US" b="1" dirty="0">
                  <a:solidFill>
                    <a:schemeClr val="bg2"/>
                  </a:solidFill>
                </a:rPr>
                <a:t>％が家庭菜園に「お金をかけたい</a:t>
              </a:r>
              <a:r>
                <a:rPr lang="ja-JP" altLang="en-US" b="1" dirty="0" smtClean="0">
                  <a:solidFill>
                    <a:schemeClr val="bg2"/>
                  </a:solidFill>
                </a:rPr>
                <a:t>」</a:t>
              </a:r>
              <a:endParaRPr kumimoji="0" lang="ja-JP" altLang="en-US" sz="2000" b="1" kern="0" dirty="0">
                <a:solidFill>
                  <a:schemeClr val="bg2"/>
                </a:solidFill>
                <a:latin typeface="Arial" panose="020B0604020202020204" pitchFamily="34" charset="0"/>
              </a:endParaRPr>
            </a:p>
          </p:txBody>
        </p:sp>
        <p:sp>
          <p:nvSpPr>
            <p:cNvPr id="46" name="正方形/長方形 14"/>
            <p:cNvSpPr>
              <a:spLocks noChangeArrowheads="1"/>
            </p:cNvSpPr>
            <p:nvPr/>
          </p:nvSpPr>
          <p:spPr bwMode="auto">
            <a:xfrm>
              <a:off x="3348038" y="2492375"/>
              <a:ext cx="2727325" cy="3024857"/>
            </a:xfrm>
            <a:prstGeom prst="rect">
              <a:avLst/>
            </a:prstGeom>
            <a:noFill/>
            <a:ln w="9525" cap="flat" cmpd="sng">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195" tIns="36195" rIns="36195" bIns="36195" anchor="ctr"/>
            <a:lstStyle/>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kern="0" noProof="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有機野菜</a:t>
              </a:r>
              <a:endParaRPr kumimoji="0" lang="en-US" altLang="ja-JP" sz="2000" b="1" kern="0" noProof="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　　</a:t>
              </a:r>
              <a:r>
                <a:rPr kumimoji="0" lang="en-US" altLang="ja-JP" sz="2000" b="1" i="0" u="none" strike="noStrike" kern="0" cap="none" spc="0" normalizeH="0" baseline="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1000</a:t>
              </a:r>
              <a:r>
                <a:rPr kumimoji="0" lang="ja-JP" altLang="en-US" sz="2000" b="1" i="0" u="none" strike="noStrike" kern="0" cap="none" spc="0" normalizeH="0" baseline="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億円</a:t>
              </a:r>
              <a:endParaRPr kumimoji="0" lang="en-US" altLang="ja-JP" sz="2000" b="1" i="0" u="none" strike="noStrike" kern="0" cap="none" spc="0" normalizeH="0" baseline="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植物工場</a:t>
              </a:r>
              <a:endParaRPr kumimoji="0" lang="en-US" altLang="ja-JP"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　　</a:t>
              </a:r>
              <a:r>
                <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139</a:t>
              </a: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億円</a:t>
              </a:r>
              <a:endPar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農業の</a:t>
              </a:r>
              <a:r>
                <a:rPr kumimoji="0" lang="en-US" altLang="ja-JP"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IT</a:t>
              </a:r>
              <a:r>
                <a:rPr kumimoji="0" lang="ja-JP" altLang="en-US"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化</a:t>
              </a:r>
              <a:endParaRPr kumimoji="0" lang="en-US" altLang="ja-JP"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　　</a:t>
              </a:r>
              <a:r>
                <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60</a:t>
              </a: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億円</a:t>
              </a:r>
              <a:endPar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ガーデニング</a:t>
              </a:r>
              <a:endParaRPr kumimoji="0" lang="en-US" altLang="ja-JP" sz="2000" b="1" kern="0"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noProof="0" dirty="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　</a:t>
              </a: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　</a:t>
              </a:r>
              <a:r>
                <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2255</a:t>
              </a:r>
              <a:r>
                <a:rPr kumimoji="0" lang="ja-JP" altLang="en-US"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rPr>
                <a:t>億円</a:t>
              </a:r>
              <a:endParaRPr kumimoji="0" lang="en-US" altLang="ja-JP" sz="2000" b="1" i="0" u="none" strike="noStrike" kern="0" cap="none" spc="0" normalizeH="0" baseline="0" noProof="0" dirty="0" smtClean="0">
                <a:ln>
                  <a:noFill/>
                </a:ln>
                <a:solidFill>
                  <a:schemeClr val="bg2"/>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p:txBody>
        </p:sp>
        <p:sp>
          <p:nvSpPr>
            <p:cNvPr id="47" name="正方形/長方形 14"/>
            <p:cNvSpPr>
              <a:spLocks noChangeArrowheads="1"/>
            </p:cNvSpPr>
            <p:nvPr/>
          </p:nvSpPr>
          <p:spPr bwMode="auto">
            <a:xfrm>
              <a:off x="6300788" y="2492375"/>
              <a:ext cx="2727325" cy="3024857"/>
            </a:xfrm>
            <a:prstGeom prst="rect">
              <a:avLst/>
            </a:prstGeom>
            <a:noFill/>
            <a:ln w="9525" cap="flat" cmpd="sng">
              <a:solidFill>
                <a:schemeClr val="accent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195" tIns="36195" rIns="36195" bIns="36195" anchor="ctr"/>
            <a:lstStyle/>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rPr>
                <a:t>モノ⇒コト</a:t>
              </a:r>
              <a:endParaRPr kumimoji="0" lang="en-US" altLang="ja-JP" sz="2000" b="1"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1"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rPr>
                <a:t>Listen⇒Play</a:t>
              </a:r>
              <a:endParaRPr kumimoji="0" lang="en-US" altLang="ja-JP" sz="2000" b="1"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a:p>
              <a:pPr marL="0" marR="0" lvl="0" indent="0" algn="ctr" defTabSz="909638" eaLnBrk="1" fontAlgn="base" latinLnBrk="0" hangingPunct="1">
                <a:lnSpc>
                  <a:spcPct val="100000"/>
                </a:lnSpc>
                <a:spcBef>
                  <a:spcPct val="0"/>
                </a:spcBef>
                <a:spcAft>
                  <a:spcPct val="0"/>
                </a:spcAft>
                <a:buClrTx/>
                <a:buSzTx/>
                <a:buFont typeface="Arial" panose="020B0604020202020204" pitchFamily="34" charset="0"/>
                <a:buNone/>
                <a:tabLst/>
                <a:defRPr/>
              </a:pPr>
              <a:r>
                <a:rPr kumimoji="0" lang="ja-JP" altLang="en-US" sz="2000" b="0"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rPr>
                <a:t>のトレンド</a:t>
              </a:r>
              <a:endParaRPr kumimoji="0" lang="en-US" altLang="ja-JP" sz="2000" b="0" i="0" u="none" strike="noStrike" kern="0" cap="none" spc="0" normalizeH="0" baseline="0" noProof="0" dirty="0" smtClean="0">
                <a:ln>
                  <a:noFill/>
                </a:ln>
                <a:solidFill>
                  <a:srgbClr val="0F243E"/>
                </a:solidFill>
                <a:effectLst/>
                <a:uLnTx/>
                <a:uFillTx/>
                <a:latin typeface="Meiryo UI" panose="020B0604030504040204" pitchFamily="50" charset="-128"/>
                <a:ea typeface="Meiryo UI" panose="020B0604030504040204" pitchFamily="50" charset="-128"/>
                <a:sym typeface="Meiryo UI" panose="020B0604030504040204" pitchFamily="50" charset="-128"/>
              </a:endParaRPr>
            </a:p>
          </p:txBody>
        </p:sp>
      </p:grpSp>
      <p:sp>
        <p:nvSpPr>
          <p:cNvPr id="5" name="正方形/長方形 4"/>
          <p:cNvSpPr/>
          <p:nvPr/>
        </p:nvSpPr>
        <p:spPr>
          <a:xfrm>
            <a:off x="-60715" y="6138825"/>
            <a:ext cx="5670376" cy="369332"/>
          </a:xfrm>
          <a:prstGeom prst="rect">
            <a:avLst/>
          </a:prstGeom>
        </p:spPr>
        <p:txBody>
          <a:bodyPr wrap="square">
            <a:spAutoFit/>
          </a:bodyPr>
          <a:lstStyle/>
          <a:p>
            <a:pPr lvl="1"/>
            <a:r>
              <a:rPr lang="en-US" altLang="ja-JP" smtClean="0">
                <a:solidFill>
                  <a:schemeClr val="bg2"/>
                </a:solidFill>
                <a:hlinkClick r:id="rId2"/>
              </a:rPr>
              <a:t>https</a:t>
            </a:r>
            <a:r>
              <a:rPr lang="en-US" altLang="ja-JP" dirty="0">
                <a:solidFill>
                  <a:schemeClr val="bg2"/>
                </a:solidFill>
                <a:hlinkClick r:id="rId2"/>
              </a:rPr>
              <a:t>://moneyzine.jp/article/detail/214571</a:t>
            </a:r>
            <a:endParaRPr lang="en-US" altLang="ja-JP" dirty="0">
              <a:solidFill>
                <a:schemeClr val="bg2"/>
              </a:solidFill>
            </a:endParaRPr>
          </a:p>
        </p:txBody>
      </p:sp>
      <p:sp>
        <p:nvSpPr>
          <p:cNvPr id="6" name="正方形/長方形 5"/>
          <p:cNvSpPr/>
          <p:nvPr/>
        </p:nvSpPr>
        <p:spPr>
          <a:xfrm>
            <a:off x="-60715" y="6488668"/>
            <a:ext cx="6174432" cy="369332"/>
          </a:xfrm>
          <a:prstGeom prst="rect">
            <a:avLst/>
          </a:prstGeom>
        </p:spPr>
        <p:txBody>
          <a:bodyPr wrap="square">
            <a:spAutoFit/>
          </a:bodyPr>
          <a:lstStyle/>
          <a:p>
            <a:pPr lvl="1"/>
            <a:r>
              <a:rPr lang="en-US" altLang="ja-JP" dirty="0">
                <a:hlinkClick r:id="rId3"/>
              </a:rPr>
              <a:t>https://matome.naver.jp/odai/2136288736715510401</a:t>
            </a:r>
            <a:endParaRPr lang="en-US" altLang="ja-JP" dirty="0"/>
          </a:p>
        </p:txBody>
      </p:sp>
    </p:spTree>
    <p:extLst>
      <p:ext uri="{BB962C8B-B14F-4D97-AF65-F5344CB8AC3E}">
        <p14:creationId xmlns:p14="http://schemas.microsoft.com/office/powerpoint/2010/main" val="13713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業界</a:t>
            </a:r>
            <a:r>
              <a:rPr kumimoji="1" lang="ja-JP" altLang="en-US" dirty="0" smtClean="0"/>
              <a:t>分析</a:t>
            </a:r>
            <a:endParaRPr kumimoji="1" lang="ja-JP" altLang="en-US" dirty="0"/>
          </a:p>
        </p:txBody>
      </p:sp>
      <p:sp>
        <p:nvSpPr>
          <p:cNvPr id="21" name="テキスト プレースホルダー 2"/>
          <p:cNvSpPr txBox="1">
            <a:spLocks noChangeArrowheads="1"/>
          </p:cNvSpPr>
          <p:nvPr/>
        </p:nvSpPr>
        <p:spPr bwMode="auto">
          <a:xfrm>
            <a:off x="323850" y="836613"/>
            <a:ext cx="8496300" cy="904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756" tIns="45388" rIns="90756" bIns="45388" numCol="1" anchor="t" anchorCtr="0" compatLnSpc="1">
            <a:prstTxWarp prst="textNoShape">
              <a:avLst/>
            </a:prstTxWarp>
            <a:spAutoFit/>
          </a:bodyPr>
          <a:lstStyle>
            <a:lvl1pPr marL="340329" indent="-340329" algn="l" rtl="0" eaLnBrk="0" fontAlgn="base" hangingPunct="0">
              <a:spcBef>
                <a:spcPct val="20000"/>
              </a:spcBef>
              <a:spcAft>
                <a:spcPct val="0"/>
              </a:spcAft>
              <a:buChar char="•"/>
              <a:defRPr kumimoji="1" sz="32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1pPr>
            <a:lvl2pPr marL="737369" indent="-283595" algn="l" rtl="0" eaLnBrk="0" fontAlgn="base" hangingPunct="0">
              <a:spcBef>
                <a:spcPct val="20000"/>
              </a:spcBef>
              <a:spcAft>
                <a:spcPct val="0"/>
              </a:spcAft>
              <a:buChar char="–"/>
              <a:defRPr kumimoji="1" sz="28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2pPr>
            <a:lvl3pPr marL="1134417" indent="-226879" algn="l" rtl="0" eaLnBrk="0" fontAlgn="base" hangingPunct="0">
              <a:spcBef>
                <a:spcPct val="20000"/>
              </a:spcBef>
              <a:spcAft>
                <a:spcPct val="0"/>
              </a:spcAft>
              <a:buChar char="•"/>
              <a:defRPr kumimoji="1" sz="24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3pPr>
            <a:lvl4pPr marL="1588181"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4pPr>
            <a:lvl5pPr marL="2041943" indent="-226879" algn="l" rtl="0" eaLnBrk="0" fontAlgn="base" hangingPunct="0">
              <a:spcBef>
                <a:spcPct val="20000"/>
              </a:spcBef>
              <a:spcAft>
                <a:spcPct val="0"/>
              </a:spcAft>
              <a:buChar char="»"/>
              <a:defRPr kumimoji="1" sz="2000">
                <a:solidFill>
                  <a:schemeClr val="accent5">
                    <a:lumMod val="25000"/>
                  </a:schemeClr>
                </a:solidFill>
                <a:latin typeface="Meiryo UI" panose="020B0604030504040204" pitchFamily="50" charset="-128"/>
                <a:ea typeface="Meiryo UI" panose="020B0604030504040204" pitchFamily="50" charset="-128"/>
                <a:cs typeface="Meiryo UI" panose="020B0604030504040204" pitchFamily="50" charset="-128"/>
              </a:defRPr>
            </a:lvl5pPr>
            <a:lvl6pPr marL="2495714" indent="-226879" algn="l" rtl="0" fontAlgn="base">
              <a:spcBef>
                <a:spcPct val="20000"/>
              </a:spcBef>
              <a:spcAft>
                <a:spcPct val="0"/>
              </a:spcAft>
              <a:buChar char="»"/>
              <a:defRPr kumimoji="1" sz="2000">
                <a:solidFill>
                  <a:srgbClr val="646464"/>
                </a:solidFill>
                <a:latin typeface="+mn-lt"/>
                <a:ea typeface="+mn-ea"/>
              </a:defRPr>
            </a:lvl6pPr>
            <a:lvl7pPr marL="2949482" indent="-226879" algn="l" rtl="0" fontAlgn="base">
              <a:spcBef>
                <a:spcPct val="20000"/>
              </a:spcBef>
              <a:spcAft>
                <a:spcPct val="0"/>
              </a:spcAft>
              <a:buChar char="»"/>
              <a:defRPr kumimoji="1" sz="2000">
                <a:solidFill>
                  <a:srgbClr val="646464"/>
                </a:solidFill>
                <a:latin typeface="+mn-lt"/>
                <a:ea typeface="+mn-ea"/>
              </a:defRPr>
            </a:lvl7pPr>
            <a:lvl8pPr marL="3403251" indent="-226879" algn="l" rtl="0" fontAlgn="base">
              <a:spcBef>
                <a:spcPct val="20000"/>
              </a:spcBef>
              <a:spcAft>
                <a:spcPct val="0"/>
              </a:spcAft>
              <a:buChar char="»"/>
              <a:defRPr kumimoji="1" sz="2000">
                <a:solidFill>
                  <a:srgbClr val="646464"/>
                </a:solidFill>
                <a:latin typeface="+mn-lt"/>
                <a:ea typeface="+mn-ea"/>
              </a:defRPr>
            </a:lvl8pPr>
            <a:lvl9pPr marL="3857020" indent="-226879" algn="l" rtl="0" fontAlgn="base">
              <a:spcBef>
                <a:spcPct val="20000"/>
              </a:spcBef>
              <a:spcAft>
                <a:spcPct val="0"/>
              </a:spcAft>
              <a:buChar char="»"/>
              <a:defRPr kumimoji="1" sz="2000">
                <a:solidFill>
                  <a:srgbClr val="646464"/>
                </a:solidFill>
                <a:latin typeface="+mn-lt"/>
                <a:ea typeface="+mn-ea"/>
              </a:defRPr>
            </a:lvl9pPr>
          </a:lstStyle>
          <a:p>
            <a:pPr marL="0" indent="0" algn="ctr" defTabSz="914400">
              <a:buFontTx/>
              <a:buNone/>
            </a:pPr>
            <a:r>
              <a:rPr lang="ja-JP" altLang="en-US" sz="2400" b="1" kern="0" dirty="0" smtClean="0"/>
              <a:t>「農協」を中心とした既存業界</a:t>
            </a:r>
            <a:endParaRPr lang="en-US" altLang="ja-JP" sz="2400" b="1" kern="0" dirty="0" smtClean="0"/>
          </a:p>
          <a:p>
            <a:pPr marL="0" indent="0" algn="ctr" defTabSz="914400">
              <a:buFontTx/>
              <a:buNone/>
            </a:pPr>
            <a:r>
              <a:rPr lang="ja-JP" altLang="en-US" sz="2400" b="1" kern="0" dirty="0" smtClean="0"/>
              <a:t>競合には真似しづらいビジネスモデルで競争優位構築可能</a:t>
            </a:r>
            <a:endParaRPr lang="en-US" altLang="ja-JP" sz="2400" b="1" kern="0" dirty="0"/>
          </a:p>
        </p:txBody>
      </p:sp>
      <p:sp>
        <p:nvSpPr>
          <p:cNvPr id="22" name="正方形/長方形 8"/>
          <p:cNvSpPr>
            <a:spLocks noChangeArrowheads="1"/>
          </p:cNvSpPr>
          <p:nvPr/>
        </p:nvSpPr>
        <p:spPr bwMode="auto">
          <a:xfrm>
            <a:off x="442913" y="4291013"/>
            <a:ext cx="2998787" cy="2144712"/>
          </a:xfrm>
          <a:prstGeom prst="rect">
            <a:avLst/>
          </a:prstGeom>
          <a:noFill/>
          <a:ln w="9525" cap="flat" cmpd="sng">
            <a:solidFill>
              <a:srgbClr val="4BACC6"/>
            </a:solidFill>
            <a:miter lim="800000"/>
            <a:headEnd/>
            <a:tailEnd/>
          </a:ln>
          <a:extLst>
            <a:ext uri="{909E8E84-426E-40DD-AFC4-6F175D3DCCD1}">
              <a14:hiddenFill xmlns:a14="http://schemas.microsoft.com/office/drawing/2010/main">
                <a:solidFill>
                  <a:srgbClr val="FFFFFF"/>
                </a:solidFill>
              </a14:hiddenFill>
            </a:ext>
          </a:extLst>
        </p:spPr>
        <p:txBody>
          <a:bodyPr lIns="36195" tIns="36195" rIns="36195" bIns="36195" anchor="ctr"/>
          <a:lstStyle/>
          <a:p>
            <a:pPr algn="ctr"/>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潜在顧客の</a:t>
            </a:r>
            <a:r>
              <a:rPr lang="ja-JP" altLang="en-US"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ニーズ</a:t>
            </a:r>
            <a:endParaRPr lang="en-US" altLang="ja-JP" sz="2000" b="1"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pPr algn="ctr"/>
            <a:endPar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・お金</a:t>
            </a:r>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をかけたくない。</a:t>
            </a: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・好きな時間に行きたい。</a:t>
            </a:r>
          </a:p>
          <a:p>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・農場が</a:t>
            </a:r>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近くにある</a:t>
            </a:r>
          </a:p>
          <a:p>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・気軽にはじめたい</a:t>
            </a:r>
          </a:p>
          <a:p>
            <a:endParaRPr lang="en-US" altLang="ja-JP"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23" name="正方形/長方形 15"/>
          <p:cNvSpPr>
            <a:spLocks noChangeArrowheads="1"/>
          </p:cNvSpPr>
          <p:nvPr/>
        </p:nvSpPr>
        <p:spPr bwMode="auto">
          <a:xfrm>
            <a:off x="5581650" y="4078288"/>
            <a:ext cx="3384550" cy="1273175"/>
          </a:xfrm>
          <a:prstGeom prst="rect">
            <a:avLst/>
          </a:prstGeom>
          <a:noFill/>
          <a:ln w="9525" cap="flat" cmpd="sng">
            <a:solidFill>
              <a:schemeClr val="accent6"/>
            </a:solidFill>
            <a:miter lim="800000"/>
            <a:headEnd/>
            <a:tailEnd/>
          </a:ln>
          <a:extLst>
            <a:ext uri="{909E8E84-426E-40DD-AFC4-6F175D3DCCD1}">
              <a14:hiddenFill xmlns:a14="http://schemas.microsoft.com/office/drawing/2010/main">
                <a:solidFill>
                  <a:srgbClr val="FF99CC"/>
                </a:solidFill>
              </a14:hiddenFill>
            </a:ext>
          </a:extLst>
        </p:spPr>
        <p:txBody>
          <a:bodyPr lIns="36195" tIns="36195" rIns="36195" bIns="36195"/>
          <a:lstStyle/>
          <a:p>
            <a:pPr algn="ctr"/>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既存プレイヤーの提供価値</a:t>
            </a:r>
          </a:p>
          <a:p>
            <a:r>
              <a:rPr lang="ja-JP" altLang="en-US" sz="2000"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a:t>
            </a:r>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手厚い</a:t>
            </a:r>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指導</a:t>
            </a:r>
          </a:p>
          <a:p>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・種類</a:t>
            </a:r>
            <a:r>
              <a:rPr lang="ja-JP" altLang="en-US"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が豊富</a:t>
            </a:r>
          </a:p>
          <a:p>
            <a:r>
              <a:rPr lang="ja-JP" altLang="en-US"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・金融サポート</a:t>
            </a:r>
            <a:endParaRPr lang="en-US" altLang="ja-JP"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24" name="左右矢印 3"/>
          <p:cNvSpPr>
            <a:spLocks noChangeArrowheads="1"/>
          </p:cNvSpPr>
          <p:nvPr/>
        </p:nvSpPr>
        <p:spPr bwMode="auto">
          <a:xfrm>
            <a:off x="3635375" y="5013325"/>
            <a:ext cx="1625600" cy="647700"/>
          </a:xfrm>
          <a:prstGeom prst="leftRightArrow">
            <a:avLst>
              <a:gd name="adj1" fmla="val 50000"/>
              <a:gd name="adj2" fmla="val 50022"/>
            </a:avLst>
          </a:prstGeom>
          <a:gradFill rotWithShape="1">
            <a:gsLst>
              <a:gs pos="0">
                <a:srgbClr val="A6E4FF"/>
              </a:gs>
              <a:gs pos="34999">
                <a:srgbClr val="BFEDFF"/>
              </a:gs>
              <a:gs pos="100000">
                <a:srgbClr val="E6F9FF"/>
              </a:gs>
            </a:gsLst>
            <a:lin ang="5400000" scaled="1"/>
          </a:gradFill>
          <a:ln w="9525" cap="flat" cmpd="sng">
            <a:solidFill>
              <a:srgbClr val="4BACC6"/>
            </a:solidFill>
            <a:miter lim="800000"/>
            <a:headEnd/>
            <a:tailEnd/>
          </a:ln>
        </p:spPr>
        <p:txBody>
          <a:bodyPr lIns="36000" tIns="36000" rIns="36000" bIns="36000" anchor="ctr"/>
          <a:lstStyle/>
          <a:p>
            <a:pPr algn="ctr"/>
            <a:r>
              <a:rPr lang="ja-JP" altLang="en-US" sz="1600"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ミスマッチ</a:t>
            </a:r>
            <a:endParaRPr lang="ja-JP" altLang="en-US" sz="1600" dirty="0"/>
          </a:p>
        </p:txBody>
      </p:sp>
      <p:sp>
        <p:nvSpPr>
          <p:cNvPr id="26" name="正方形/長方形 15"/>
          <p:cNvSpPr>
            <a:spLocks noChangeArrowheads="1"/>
          </p:cNvSpPr>
          <p:nvPr/>
        </p:nvSpPr>
        <p:spPr bwMode="auto">
          <a:xfrm>
            <a:off x="5581650" y="5375275"/>
            <a:ext cx="3384550" cy="1273175"/>
          </a:xfrm>
          <a:prstGeom prst="rect">
            <a:avLst/>
          </a:prstGeom>
          <a:noFill/>
          <a:ln w="9525" cap="flat" cmpd="sng">
            <a:solidFill>
              <a:schemeClr val="accent6"/>
            </a:solidFill>
            <a:miter lim="800000"/>
            <a:headEnd/>
            <a:tailEnd/>
          </a:ln>
          <a:effectLst/>
          <a:extLst>
            <a:ext uri="{909E8E84-426E-40DD-AFC4-6F175D3DCCD1}">
              <a14:hiddenFill xmlns:a14="http://schemas.microsoft.com/office/drawing/2010/main">
                <a:solidFill>
                  <a:srgbClr val="FF99CC"/>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195" tIns="36195" rIns="36195" bIns="36195"/>
          <a:lstStyle/>
          <a:p>
            <a:pPr algn="ctr"/>
            <a:r>
              <a:rPr lang="ja-JP" altLang="en-US" sz="2000" b="1" dirty="0">
                <a:solidFill>
                  <a:srgbClr val="0F243E"/>
                </a:solidFill>
                <a:latin typeface="Meiryo UI" panose="020B0604030504040204" pitchFamily="50" charset="-128"/>
                <a:ea typeface="Meiryo UI" panose="020B0604030504040204" pitchFamily="50" charset="-128"/>
                <a:sym typeface="Meiryo UI" panose="020B0604030504040204" pitchFamily="50" charset="-128"/>
              </a:rPr>
              <a:t>既存プレイヤーの制約</a:t>
            </a:r>
          </a:p>
          <a:p>
            <a:r>
              <a:rPr lang="ja-JP" altLang="en-US" sz="1600"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・店舗型</a:t>
            </a:r>
            <a:endParaRPr lang="ja-JP" altLang="en-US" sz="1600"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1600" dirty="0" smtClean="0">
                <a:solidFill>
                  <a:srgbClr val="0F243E"/>
                </a:solidFill>
                <a:latin typeface="Meiryo UI" panose="020B0604030504040204" pitchFamily="50" charset="-128"/>
                <a:ea typeface="Meiryo UI" panose="020B0604030504040204" pitchFamily="50" charset="-128"/>
                <a:sym typeface="Meiryo UI" panose="020B0604030504040204" pitchFamily="50" charset="-128"/>
              </a:rPr>
              <a:t>・アナログ</a:t>
            </a:r>
            <a:endParaRPr lang="en-US" altLang="ja-JP" sz="1600" dirty="0">
              <a:solidFill>
                <a:srgbClr val="0F243E"/>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9" name="Line 6"/>
          <p:cNvSpPr>
            <a:spLocks noChangeShapeType="1"/>
          </p:cNvSpPr>
          <p:nvPr/>
        </p:nvSpPr>
        <p:spPr bwMode="auto">
          <a:xfrm>
            <a:off x="828675" y="1917700"/>
            <a:ext cx="0" cy="1368425"/>
          </a:xfrm>
          <a:prstGeom prst="line">
            <a:avLst/>
          </a:prstGeom>
          <a:noFill/>
          <a:ln w="9525" cap="flat" cmpd="sng">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10" name="Line 7"/>
          <p:cNvSpPr>
            <a:spLocks noChangeShapeType="1"/>
          </p:cNvSpPr>
          <p:nvPr/>
        </p:nvSpPr>
        <p:spPr bwMode="auto">
          <a:xfrm>
            <a:off x="828675" y="3286125"/>
            <a:ext cx="7127875" cy="0"/>
          </a:xfrm>
          <a:prstGeom prst="line">
            <a:avLst/>
          </a:prstGeom>
          <a:noFill/>
          <a:ln w="9525" cap="flat" cmpd="sng">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11" name="Text Box 8"/>
          <p:cNvSpPr>
            <a:spLocks noChangeArrowheads="1"/>
          </p:cNvSpPr>
          <p:nvPr/>
        </p:nvSpPr>
        <p:spPr bwMode="auto">
          <a:xfrm>
            <a:off x="965597" y="3357563"/>
            <a:ext cx="615553"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設備</a:t>
            </a:r>
            <a:endPar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endPar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2" name="Text Box 9"/>
          <p:cNvSpPr>
            <a:spLocks noChangeArrowheads="1"/>
          </p:cNvSpPr>
          <p:nvPr/>
        </p:nvSpPr>
        <p:spPr bwMode="auto">
          <a:xfrm>
            <a:off x="1830785" y="3357563"/>
            <a:ext cx="61555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smtClean="0">
                <a:solidFill>
                  <a:schemeClr val="bg2"/>
                </a:solidFill>
              </a:rPr>
              <a:t>サポート種類</a:t>
            </a:r>
            <a:endParaRPr lang="ja-JP" altLang="en-US" sz="1400" b="1" dirty="0">
              <a:solidFill>
                <a:schemeClr val="bg2"/>
              </a:solidFill>
            </a:endParaRPr>
          </a:p>
        </p:txBody>
      </p:sp>
      <p:sp>
        <p:nvSpPr>
          <p:cNvPr id="13" name="Text Box 10"/>
          <p:cNvSpPr>
            <a:spLocks noChangeArrowheads="1"/>
          </p:cNvSpPr>
          <p:nvPr/>
        </p:nvSpPr>
        <p:spPr bwMode="auto">
          <a:xfrm>
            <a:off x="2694385" y="3357563"/>
            <a:ext cx="61555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サポート</a:t>
            </a:r>
            <a:endPar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の手厚さ</a:t>
            </a:r>
          </a:p>
        </p:txBody>
      </p:sp>
      <p:sp>
        <p:nvSpPr>
          <p:cNvPr id="14" name="Text Box 11"/>
          <p:cNvSpPr>
            <a:spLocks noChangeArrowheads="1"/>
          </p:cNvSpPr>
          <p:nvPr/>
        </p:nvSpPr>
        <p:spPr bwMode="auto">
          <a:xfrm>
            <a:off x="3705165" y="3357563"/>
            <a:ext cx="400110" cy="871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smtClean="0">
                <a:solidFill>
                  <a:schemeClr val="bg2"/>
                </a:solidFill>
                <a:latin typeface="Meiryo UI" panose="020B0604030504040204" pitchFamily="50" charset="-128"/>
                <a:ea typeface="Meiryo UI" panose="020B0604030504040204" pitchFamily="50" charset="-128"/>
                <a:sym typeface="Meiryo UI" panose="020B0604030504040204" pitchFamily="50" charset="-128"/>
              </a:rPr>
              <a:t>収益性</a:t>
            </a:r>
            <a:endPar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endParaRPr>
          </a:p>
        </p:txBody>
      </p:sp>
      <p:sp>
        <p:nvSpPr>
          <p:cNvPr id="15" name="Text Box 12"/>
          <p:cNvSpPr>
            <a:spLocks noChangeArrowheads="1"/>
          </p:cNvSpPr>
          <p:nvPr/>
        </p:nvSpPr>
        <p:spPr bwMode="auto">
          <a:xfrm>
            <a:off x="4639072" y="3357563"/>
            <a:ext cx="615553"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時間の</a:t>
            </a:r>
          </a:p>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利便性</a:t>
            </a:r>
          </a:p>
        </p:txBody>
      </p:sp>
      <p:sp>
        <p:nvSpPr>
          <p:cNvPr id="16" name="Text Box 13"/>
          <p:cNvSpPr>
            <a:spLocks noChangeArrowheads="1"/>
          </p:cNvSpPr>
          <p:nvPr/>
        </p:nvSpPr>
        <p:spPr bwMode="auto">
          <a:xfrm>
            <a:off x="5718572" y="3357563"/>
            <a:ext cx="615553"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場所の</a:t>
            </a:r>
          </a:p>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利便性</a:t>
            </a:r>
          </a:p>
        </p:txBody>
      </p:sp>
      <p:sp>
        <p:nvSpPr>
          <p:cNvPr id="17" name="Text Box 14"/>
          <p:cNvSpPr>
            <a:spLocks noChangeArrowheads="1"/>
          </p:cNvSpPr>
          <p:nvPr/>
        </p:nvSpPr>
        <p:spPr bwMode="auto">
          <a:xfrm>
            <a:off x="6943150" y="3357563"/>
            <a:ext cx="58477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p>
            <a:r>
              <a:rPr lang="ja-JP" altLang="en-US" sz="14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開</a:t>
            </a:r>
            <a:r>
              <a:rPr lang="ja-JP" altLang="en-US" sz="12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始への</a:t>
            </a:r>
          </a:p>
          <a:p>
            <a:r>
              <a:rPr lang="ja-JP" altLang="en-US" sz="1200" b="1" dirty="0">
                <a:solidFill>
                  <a:schemeClr val="bg2"/>
                </a:solidFill>
                <a:latin typeface="Meiryo UI" panose="020B0604030504040204" pitchFamily="50" charset="-128"/>
                <a:ea typeface="Meiryo UI" panose="020B0604030504040204" pitchFamily="50" charset="-128"/>
                <a:sym typeface="Meiryo UI" panose="020B0604030504040204" pitchFamily="50" charset="-128"/>
              </a:rPr>
              <a:t>気軽さ</a:t>
            </a:r>
          </a:p>
        </p:txBody>
      </p:sp>
      <p:sp>
        <p:nvSpPr>
          <p:cNvPr id="18" name="Line 26"/>
          <p:cNvSpPr>
            <a:spLocks noChangeShapeType="1"/>
          </p:cNvSpPr>
          <p:nvPr/>
        </p:nvSpPr>
        <p:spPr bwMode="auto">
          <a:xfrm>
            <a:off x="1044575" y="1846263"/>
            <a:ext cx="2089150" cy="0"/>
          </a:xfrm>
          <a:prstGeom prst="line">
            <a:avLst/>
          </a:prstGeom>
          <a:noFill/>
          <a:ln w="50800" cap="flat" cmpd="sng">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19" name="Line 27"/>
          <p:cNvSpPr>
            <a:spLocks noChangeShapeType="1"/>
          </p:cNvSpPr>
          <p:nvPr/>
        </p:nvSpPr>
        <p:spPr bwMode="auto">
          <a:xfrm>
            <a:off x="3132138" y="1844675"/>
            <a:ext cx="647700" cy="1368425"/>
          </a:xfrm>
          <a:prstGeom prst="line">
            <a:avLst/>
          </a:prstGeom>
          <a:noFill/>
          <a:ln w="50800" cap="flat" cmpd="sng">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20" name="Line 25"/>
          <p:cNvSpPr>
            <a:spLocks noChangeShapeType="1"/>
          </p:cNvSpPr>
          <p:nvPr/>
        </p:nvSpPr>
        <p:spPr bwMode="auto">
          <a:xfrm>
            <a:off x="3779838" y="3213100"/>
            <a:ext cx="3600450" cy="0"/>
          </a:xfrm>
          <a:prstGeom prst="line">
            <a:avLst/>
          </a:prstGeom>
          <a:noFill/>
          <a:ln w="50800" cap="flat" cmpd="sng">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27" name="Text Box 29"/>
          <p:cNvSpPr>
            <a:spLocks noChangeArrowheads="1"/>
          </p:cNvSpPr>
          <p:nvPr/>
        </p:nvSpPr>
        <p:spPr bwMode="auto">
          <a:xfrm>
            <a:off x="3924300" y="2781300"/>
            <a:ext cx="37719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ja-JP" altLang="en-US" dirty="0" smtClean="0">
                <a:solidFill>
                  <a:schemeClr val="hlink"/>
                </a:solidFill>
                <a:latin typeface="Meiryo UI" panose="020B0604030504040204" pitchFamily="50" charset="-128"/>
                <a:ea typeface="Meiryo UI" panose="020B0604030504040204" pitchFamily="50" charset="-128"/>
                <a:sym typeface="Meiryo UI" panose="020B0604030504040204" pitchFamily="50" charset="-128"/>
              </a:rPr>
              <a:t>既存事業者（農協・</a:t>
            </a:r>
            <a:r>
              <a:rPr lang="en-US" altLang="ja-JP" dirty="0" smtClean="0">
                <a:solidFill>
                  <a:schemeClr val="hlink"/>
                </a:solidFill>
                <a:latin typeface="Meiryo UI" panose="020B0604030504040204" pitchFamily="50" charset="-128"/>
                <a:ea typeface="Meiryo UI" panose="020B0604030504040204" pitchFamily="50" charset="-128"/>
                <a:sym typeface="Meiryo UI" panose="020B0604030504040204" pitchFamily="50" charset="-128"/>
              </a:rPr>
              <a:t>XXX</a:t>
            </a:r>
            <a:r>
              <a:rPr lang="ja-JP" altLang="en-US" dirty="0" smtClean="0">
                <a:solidFill>
                  <a:schemeClr val="hlink"/>
                </a:solidFill>
                <a:latin typeface="Meiryo UI" panose="020B0604030504040204" pitchFamily="50" charset="-128"/>
                <a:ea typeface="Meiryo UI" panose="020B0604030504040204" pitchFamily="50" charset="-128"/>
                <a:sym typeface="Meiryo UI" panose="020B0604030504040204" pitchFamily="50" charset="-128"/>
              </a:rPr>
              <a:t>等</a:t>
            </a:r>
            <a:r>
              <a:rPr lang="ja-JP" altLang="en-US" dirty="0">
                <a:solidFill>
                  <a:schemeClr val="hlink"/>
                </a:solidFill>
                <a:latin typeface="Meiryo UI" panose="020B0604030504040204" pitchFamily="50" charset="-128"/>
                <a:ea typeface="Meiryo UI" panose="020B0604030504040204" pitchFamily="50" charset="-128"/>
                <a:sym typeface="Meiryo UI" panose="020B0604030504040204" pitchFamily="50" charset="-128"/>
              </a:rPr>
              <a:t>）</a:t>
            </a:r>
            <a:endParaRPr lang="ja-JP" altLang="en-US" dirty="0"/>
          </a:p>
        </p:txBody>
      </p:sp>
      <p:sp>
        <p:nvSpPr>
          <p:cNvPr id="28" name="Line 24"/>
          <p:cNvSpPr>
            <a:spLocks noChangeShapeType="1"/>
          </p:cNvSpPr>
          <p:nvPr/>
        </p:nvSpPr>
        <p:spPr bwMode="auto">
          <a:xfrm>
            <a:off x="1044575" y="3213100"/>
            <a:ext cx="2159000" cy="0"/>
          </a:xfrm>
          <a:prstGeom prst="line">
            <a:avLst/>
          </a:prstGeom>
          <a:noFill/>
          <a:ln w="50800" cap="flat" cmpd="sng">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29" name="Line 22"/>
          <p:cNvSpPr>
            <a:spLocks noChangeShapeType="1"/>
          </p:cNvSpPr>
          <p:nvPr/>
        </p:nvSpPr>
        <p:spPr bwMode="auto">
          <a:xfrm flipH="1">
            <a:off x="3203575" y="1844675"/>
            <a:ext cx="792163" cy="1376363"/>
          </a:xfrm>
          <a:prstGeom prst="line">
            <a:avLst/>
          </a:prstGeom>
          <a:noFill/>
          <a:ln w="50800" cap="flat" cmpd="sng">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30" name="Line 23"/>
          <p:cNvSpPr>
            <a:spLocks noChangeShapeType="1"/>
          </p:cNvSpPr>
          <p:nvPr/>
        </p:nvSpPr>
        <p:spPr bwMode="auto">
          <a:xfrm>
            <a:off x="3995738" y="1844675"/>
            <a:ext cx="3382962" cy="3175"/>
          </a:xfrm>
          <a:prstGeom prst="line">
            <a:avLst/>
          </a:prstGeom>
          <a:noFill/>
          <a:ln w="50800" cap="flat" cmpd="sng">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ja-JP" altLang="ja-JP">
              <a:solidFill>
                <a:srgbClr val="FFFFFF"/>
              </a:solidFill>
              <a:latin typeface="HGPｺﾞｼｯｸE" panose="020B0900000000000000" pitchFamily="50" charset="-128"/>
              <a:sym typeface="HGPｺﾞｼｯｸE" panose="020B0900000000000000" pitchFamily="50" charset="-128"/>
            </a:endParaRPr>
          </a:p>
        </p:txBody>
      </p:sp>
      <p:sp>
        <p:nvSpPr>
          <p:cNvPr id="31" name="Text Box 28"/>
          <p:cNvSpPr>
            <a:spLocks noChangeArrowheads="1"/>
          </p:cNvSpPr>
          <p:nvPr/>
        </p:nvSpPr>
        <p:spPr bwMode="auto">
          <a:xfrm>
            <a:off x="4213225" y="1917700"/>
            <a:ext cx="29718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ja-JP" sz="2800" b="1" smtClean="0">
                <a:solidFill>
                  <a:schemeClr val="bg1">
                    <a:lumMod val="50000"/>
                  </a:schemeClr>
                </a:solidFill>
                <a:latin typeface="HGS明朝E" panose="02020900000000000000" pitchFamily="18" charset="-128"/>
                <a:ea typeface="HGS明朝E" panose="02020900000000000000" pitchFamily="18" charset="-128"/>
              </a:rPr>
              <a:t>Circulation Firms</a:t>
            </a:r>
            <a:endParaRPr lang="ja-JP" altLang="en-US" dirty="0"/>
          </a:p>
        </p:txBody>
      </p:sp>
      <p:sp>
        <p:nvSpPr>
          <p:cNvPr id="25" name="角丸四角形吹き出し 24"/>
          <p:cNvSpPr/>
          <p:nvPr/>
        </p:nvSpPr>
        <p:spPr>
          <a:xfrm>
            <a:off x="2694385" y="138031"/>
            <a:ext cx="4701887" cy="647321"/>
          </a:xfrm>
          <a:prstGeom prst="wedgeRoundRectCallout">
            <a:avLst>
              <a:gd name="adj1" fmla="val 28261"/>
              <a:gd name="adj2" fmla="val 45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smtClean="0"/>
              <a:t>競合をどこに置こうかな？？</a:t>
            </a:r>
            <a:endParaRPr lang="ja-JP" altLang="en-US" sz="1350" dirty="0"/>
          </a:p>
        </p:txBody>
      </p:sp>
    </p:spTree>
    <p:extLst>
      <p:ext uri="{BB962C8B-B14F-4D97-AF65-F5344CB8AC3E}">
        <p14:creationId xmlns:p14="http://schemas.microsoft.com/office/powerpoint/2010/main" val="329897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0_Suekawa-CEO's_Templates_sinceFY20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uekawa-CEO's_Templates_sinceFY2011">
      <a:majorFont>
        <a:latin typeface="HGPｺﾞｼｯｸE"/>
        <a:ea typeface="HGPｺﾞｼｯｸE"/>
        <a:cs typeface=""/>
      </a:majorFont>
      <a:minorFont>
        <a:latin typeface="HGPｺﾞｼｯｸ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square" lIns="36000" tIns="36000" rIns="36000" bIns="36000" rtlCol="0" anchor="ctr">
        <a:spAutoFit/>
      </a:bodyPr>
      <a:lstStyle>
        <a:defPPr algn="ctr">
          <a:defRPr kumimoji="1" sz="20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1">
          <a:schemeClr val="accent2"/>
        </a:lnRef>
        <a:fillRef idx="2">
          <a:schemeClr val="accent2"/>
        </a:fillRef>
        <a:effectRef idx="1">
          <a:schemeClr val="accent2"/>
        </a:effectRef>
        <a:fontRef idx="minor">
          <a:schemeClr val="dk1"/>
        </a:fontRef>
      </a:style>
    </a:spDef>
    <a:txDef>
      <a:spPr>
        <a:noFill/>
      </a:spPr>
      <a:bodyPr wrap="square" rtlCol="0">
        <a:spAutoFit/>
      </a:bodyPr>
      <a:lstStyle>
        <a:defPPr algn="ctr">
          <a:defRPr kumimoji="1" sz="2000" dirty="0" smtClean="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defRPr>
        </a:defPPr>
      </a:lstStyle>
    </a:txDef>
  </a:objectDefaults>
  <a:extraClrSchemeLst>
    <a:extraClrScheme>
      <a:clrScheme name="Suekawa-CEO's_Templates_sinceFY201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uekawa-CEO's_Templates_sinceFY201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uekawa-CEO's_Templates_sinceFY201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uekawa-CEO's_Templates_sinceFY201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uekawa-CEO's_Templates_sinceFY20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uekawa-CEO's_Templates_sinceFY20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uekawa-CEO's_Templates_sinceFY20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uekawa-CEO's_Templates_sinceFY2011 8">
        <a:dk1>
          <a:srgbClr val="646464"/>
        </a:dk1>
        <a:lt1>
          <a:srgbClr val="FFFFFF"/>
        </a:lt1>
        <a:dk2>
          <a:srgbClr val="B70031"/>
        </a:dk2>
        <a:lt2>
          <a:srgbClr val="EAEAEA"/>
        </a:lt2>
        <a:accent1>
          <a:srgbClr val="00CC99"/>
        </a:accent1>
        <a:accent2>
          <a:srgbClr val="3333CC"/>
        </a:accent2>
        <a:accent3>
          <a:srgbClr val="FFFFFF"/>
        </a:accent3>
        <a:accent4>
          <a:srgbClr val="545454"/>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uekawa-CEO's_Templates_sinceFY2011 9">
        <a:dk1>
          <a:srgbClr val="646464"/>
        </a:dk1>
        <a:lt1>
          <a:srgbClr val="FFFFFF"/>
        </a:lt1>
        <a:dk2>
          <a:srgbClr val="B70031"/>
        </a:dk2>
        <a:lt2>
          <a:srgbClr val="EAEAEA"/>
        </a:lt2>
        <a:accent1>
          <a:srgbClr val="FFFFFF"/>
        </a:accent1>
        <a:accent2>
          <a:srgbClr val="990E15"/>
        </a:accent2>
        <a:accent3>
          <a:srgbClr val="FFFFFF"/>
        </a:accent3>
        <a:accent4>
          <a:srgbClr val="545454"/>
        </a:accent4>
        <a:accent5>
          <a:srgbClr val="FFFFFF"/>
        </a:accent5>
        <a:accent6>
          <a:srgbClr val="8A0C12"/>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uekawa-CEO's_Templates_sinceFY2011 10">
        <a:dk1>
          <a:srgbClr val="646464"/>
        </a:dk1>
        <a:lt1>
          <a:srgbClr val="FFFFFF"/>
        </a:lt1>
        <a:dk2>
          <a:srgbClr val="B70031"/>
        </a:dk2>
        <a:lt2>
          <a:srgbClr val="EAEAEA"/>
        </a:lt2>
        <a:accent1>
          <a:srgbClr val="FFFFFF"/>
        </a:accent1>
        <a:accent2>
          <a:srgbClr val="990E15"/>
        </a:accent2>
        <a:accent3>
          <a:srgbClr val="FFFFFF"/>
        </a:accent3>
        <a:accent4>
          <a:srgbClr val="545454"/>
        </a:accent4>
        <a:accent5>
          <a:srgbClr val="FFFFFF"/>
        </a:accent5>
        <a:accent6>
          <a:srgbClr val="8A0C12"/>
        </a:accent6>
        <a:hlink>
          <a:srgbClr val="989898"/>
        </a:hlink>
        <a:folHlink>
          <a:srgbClr val="B2B2B2"/>
        </a:folHlink>
      </a:clrScheme>
      <a:clrMap bg1="lt1" tx1="dk1" bg2="lt2" tx2="dk2" accent1="accent1" accent2="accent2" accent3="accent3" accent4="accent4" accent5="accent5" accent6="accent6" hlink="hlink" folHlink="folHlink"/>
    </a:extraClrScheme>
    <a:extraClrScheme>
      <a:clrScheme name="Suekawa-CEO's_Templates_sinceFY2011 11">
        <a:dk1>
          <a:srgbClr val="646464"/>
        </a:dk1>
        <a:lt1>
          <a:srgbClr val="FFFFFF"/>
        </a:lt1>
        <a:dk2>
          <a:srgbClr val="B70031"/>
        </a:dk2>
        <a:lt2>
          <a:srgbClr val="EAEAEA"/>
        </a:lt2>
        <a:accent1>
          <a:srgbClr val="FFFFFF"/>
        </a:accent1>
        <a:accent2>
          <a:srgbClr val="990E15"/>
        </a:accent2>
        <a:accent3>
          <a:srgbClr val="FFFFFF"/>
        </a:accent3>
        <a:accent4>
          <a:srgbClr val="545454"/>
        </a:accent4>
        <a:accent5>
          <a:srgbClr val="FFFFFF"/>
        </a:accent5>
        <a:accent6>
          <a:srgbClr val="8A0C12"/>
        </a:accent6>
        <a:hlink>
          <a:srgbClr val="989898"/>
        </a:hlink>
        <a:folHlink>
          <a:srgbClr val="CBCBCB"/>
        </a:folHlink>
      </a:clrScheme>
      <a:clrMap bg1="lt1" tx1="dk1" bg2="lt2" tx2="dk2" accent1="accent1" accent2="accent2" accent3="accent3" accent4="accent4" accent5="accent5" accent6="accent6" hlink="hlink" folHlink="folHlink"/>
    </a:extraClrScheme>
    <a:extraClrScheme>
      <a:clrScheme name="Suekawa-CEO's_Templates_sinceFY2011 12">
        <a:dk1>
          <a:srgbClr val="EAEAEA"/>
        </a:dk1>
        <a:lt1>
          <a:srgbClr val="646464"/>
        </a:lt1>
        <a:dk2>
          <a:srgbClr val="B70031"/>
        </a:dk2>
        <a:lt2>
          <a:srgbClr val="B70031"/>
        </a:lt2>
        <a:accent1>
          <a:srgbClr val="FFFFFF"/>
        </a:accent1>
        <a:accent2>
          <a:srgbClr val="990E15"/>
        </a:accent2>
        <a:accent3>
          <a:srgbClr val="D8AAAD"/>
        </a:accent3>
        <a:accent4>
          <a:srgbClr val="545454"/>
        </a:accent4>
        <a:accent5>
          <a:srgbClr val="FFFFFF"/>
        </a:accent5>
        <a:accent6>
          <a:srgbClr val="8A0C12"/>
        </a:accent6>
        <a:hlink>
          <a:srgbClr val="989898"/>
        </a:hlink>
        <a:folHlink>
          <a:srgbClr val="CBCBCB"/>
        </a:folHlink>
      </a:clrScheme>
      <a:clrMap bg1="dk2" tx1="lt1" bg2="dk1" tx2="lt2" accent1="accent1" accent2="accent2" accent3="accent3" accent4="accent4" accent5="accent5" accent6="accent6" hlink="hlink" folHlink="folHlink"/>
    </a:extraClrScheme>
    <a:extraClrScheme>
      <a:clrScheme name="Suekawa-CEO's_Templates_sinceFY2011 13">
        <a:dk1>
          <a:srgbClr val="EAEAEA"/>
        </a:dk1>
        <a:lt1>
          <a:srgbClr val="990E15"/>
        </a:lt1>
        <a:dk2>
          <a:srgbClr val="B70031"/>
        </a:dk2>
        <a:lt2>
          <a:srgbClr val="B70031"/>
        </a:lt2>
        <a:accent1>
          <a:srgbClr val="FFFFFF"/>
        </a:accent1>
        <a:accent2>
          <a:srgbClr val="990E15"/>
        </a:accent2>
        <a:accent3>
          <a:srgbClr val="D8AAAD"/>
        </a:accent3>
        <a:accent4>
          <a:srgbClr val="820A10"/>
        </a:accent4>
        <a:accent5>
          <a:srgbClr val="FFFFFF"/>
        </a:accent5>
        <a:accent6>
          <a:srgbClr val="8A0C12"/>
        </a:accent6>
        <a:hlink>
          <a:srgbClr val="989898"/>
        </a:hlink>
        <a:folHlink>
          <a:srgbClr val="CBCBCB"/>
        </a:folHlink>
      </a:clrScheme>
      <a:clrMap bg1="dk2" tx1="lt1" bg2="dk1" tx2="lt2" accent1="accent1" accent2="accent2" accent3="accent3" accent4="accent4" accent5="accent5" accent6="accent6" hlink="hlink" folHlink="folHlink"/>
    </a:extraClrScheme>
    <a:extraClrScheme>
      <a:clrScheme name="Suekawa-CEO's_Templates_sinceFY2011 14">
        <a:dk1>
          <a:srgbClr val="989898"/>
        </a:dk1>
        <a:lt1>
          <a:srgbClr val="990E15"/>
        </a:lt1>
        <a:dk2>
          <a:srgbClr val="B70031"/>
        </a:dk2>
        <a:lt2>
          <a:srgbClr val="B70031"/>
        </a:lt2>
        <a:accent1>
          <a:srgbClr val="FFFFFF"/>
        </a:accent1>
        <a:accent2>
          <a:srgbClr val="990E15"/>
        </a:accent2>
        <a:accent3>
          <a:srgbClr val="D8AAAD"/>
        </a:accent3>
        <a:accent4>
          <a:srgbClr val="820A10"/>
        </a:accent4>
        <a:accent5>
          <a:srgbClr val="FFFFFF"/>
        </a:accent5>
        <a:accent6>
          <a:srgbClr val="8A0C12"/>
        </a:accent6>
        <a:hlink>
          <a:srgbClr val="989898"/>
        </a:hlink>
        <a:folHlink>
          <a:srgbClr val="CBCBCB"/>
        </a:folHlink>
      </a:clrScheme>
      <a:clrMap bg1="dk2" tx1="lt1" bg2="dk1" tx2="lt2" accent1="accent1" accent2="accent2" accent3="accent3" accent4="accent4" accent5="accent5" accent6="accent6" hlink="hlink" folHlink="folHlink"/>
    </a:extraClrScheme>
    <a:extraClrScheme>
      <a:clrScheme name="Suekawa-CEO's_Templates_sinceFY2011 15">
        <a:dk1>
          <a:srgbClr val="989898"/>
        </a:dk1>
        <a:lt1>
          <a:srgbClr val="990E15"/>
        </a:lt1>
        <a:dk2>
          <a:srgbClr val="B70031"/>
        </a:dk2>
        <a:lt2>
          <a:srgbClr val="646464"/>
        </a:lt2>
        <a:accent1>
          <a:srgbClr val="FFFFFF"/>
        </a:accent1>
        <a:accent2>
          <a:srgbClr val="990E15"/>
        </a:accent2>
        <a:accent3>
          <a:srgbClr val="D8AAAD"/>
        </a:accent3>
        <a:accent4>
          <a:srgbClr val="820A10"/>
        </a:accent4>
        <a:accent5>
          <a:srgbClr val="FFFFFF"/>
        </a:accent5>
        <a:accent6>
          <a:srgbClr val="8A0C12"/>
        </a:accent6>
        <a:hlink>
          <a:srgbClr val="989898"/>
        </a:hlink>
        <a:folHlink>
          <a:srgbClr val="CBCBCB"/>
        </a:folHlink>
      </a:clrScheme>
      <a:clrMap bg1="dk2" tx1="lt1" bg2="dk1" tx2="lt2" accent1="accent1" accent2="accent2" accent3="accent3" accent4="accent4" accent5="accent5" accent6="accent6" hlink="hlink" folHlink="folHlink"/>
    </a:extraClrScheme>
    <a:extraClrScheme>
      <a:clrScheme name="Suekawa-CEO's_Templates_sinceFY2011 16">
        <a:dk1>
          <a:srgbClr val="989898"/>
        </a:dk1>
        <a:lt1>
          <a:srgbClr val="990E15"/>
        </a:lt1>
        <a:dk2>
          <a:srgbClr val="B70031"/>
        </a:dk2>
        <a:lt2>
          <a:srgbClr val="646464"/>
        </a:lt2>
        <a:accent1>
          <a:srgbClr val="CBCBCB"/>
        </a:accent1>
        <a:accent2>
          <a:srgbClr val="FF837E"/>
        </a:accent2>
        <a:accent3>
          <a:srgbClr val="D8AAAD"/>
        </a:accent3>
        <a:accent4>
          <a:srgbClr val="820A10"/>
        </a:accent4>
        <a:accent5>
          <a:srgbClr val="E2E2E2"/>
        </a:accent5>
        <a:accent6>
          <a:srgbClr val="E77672"/>
        </a:accent6>
        <a:hlink>
          <a:srgbClr val="989898"/>
        </a:hlink>
        <a:folHlink>
          <a:srgbClr val="CBCBCB"/>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18934</TotalTime>
  <Words>1586</Words>
  <Application>Microsoft Macintosh PowerPoint</Application>
  <PresentationFormat>画面に合わせる (4:3)</PresentationFormat>
  <Paragraphs>379</Paragraphs>
  <Slides>23</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23</vt:i4>
      </vt:variant>
    </vt:vector>
  </HeadingPairs>
  <TitlesOfParts>
    <vt:vector size="32" baseType="lpstr">
      <vt:lpstr>Calibri</vt:lpstr>
      <vt:lpstr>Century Gothic</vt:lpstr>
      <vt:lpstr>HGPｺﾞｼｯｸE</vt:lpstr>
      <vt:lpstr>HGS明朝E</vt:lpstr>
      <vt:lpstr>HG丸ｺﾞｼｯｸM-PRO</vt:lpstr>
      <vt:lpstr>Meiryo UI</vt:lpstr>
      <vt:lpstr>ＭＳ Ｐゴシック</vt:lpstr>
      <vt:lpstr>Arial</vt:lpstr>
      <vt:lpstr>20_Suekawa-CEO's_Templates_sinceFY2011</vt:lpstr>
      <vt:lpstr>Circulation Firms 事業計画書</vt:lpstr>
      <vt:lpstr>Our Vision, Our Mission</vt:lpstr>
      <vt:lpstr>課題の背景(PEST的に)</vt:lpstr>
      <vt:lpstr>課題の背景(PEST的に)</vt:lpstr>
      <vt:lpstr>Value Proposition</vt:lpstr>
      <vt:lpstr>Value Proposition Canvas</vt:lpstr>
      <vt:lpstr>Lean Canvas</vt:lpstr>
      <vt:lpstr>市場分析</vt:lpstr>
      <vt:lpstr>業界分析</vt:lpstr>
      <vt:lpstr>バリューチェーン、コスト構造</vt:lpstr>
      <vt:lpstr>事業概要</vt:lpstr>
      <vt:lpstr>コンセプト(Farming-as-a-Service)</vt:lpstr>
      <vt:lpstr>都市部の軒先（デッドスペース）の活用</vt:lpstr>
      <vt:lpstr>ブロックチェーンを利用した循環経済</vt:lpstr>
      <vt:lpstr>楽しみながら好きな野菜を</vt:lpstr>
      <vt:lpstr>農場の利用者側のアクティビティ</vt:lpstr>
      <vt:lpstr>農場の提供者側のアクティビティ</vt:lpstr>
      <vt:lpstr>PowerPoint プレゼンテーション</vt:lpstr>
      <vt:lpstr>競合プレイヤー</vt:lpstr>
      <vt:lpstr>顧客の課題（都市近郊の農業従事者）</vt:lpstr>
      <vt:lpstr>顧客の課題（農業サービス受給者）</vt:lpstr>
      <vt:lpstr>顧客への提供価値（農作物の提供者）</vt:lpstr>
      <vt:lpstr>メモ</vt:lpstr>
    </vt:vector>
  </TitlesOfParts>
  <Company>株式会社　資生堂</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Administrator</dc:creator>
  <cp:lastModifiedBy>小池真一</cp:lastModifiedBy>
  <cp:revision>805</cp:revision>
  <cp:lastPrinted>2015-03-04T09:24:56Z</cp:lastPrinted>
  <dcterms:created xsi:type="dcterms:W3CDTF">2015-01-27T00:33:14Z</dcterms:created>
  <dcterms:modified xsi:type="dcterms:W3CDTF">2017-12-10T04:02:29Z</dcterms:modified>
</cp:coreProperties>
</file>